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Lst>
  <p:notesMasterIdLst>
    <p:notesMasterId r:id="rId13"/>
  </p:notesMasterIdLst>
  <p:sldIdLst>
    <p:sldId id="335" r:id="rId5"/>
    <p:sldId id="356" r:id="rId6"/>
    <p:sldId id="359" r:id="rId7"/>
    <p:sldId id="362" r:id="rId8"/>
    <p:sldId id="364" r:id="rId9"/>
    <p:sldId id="363" r:id="rId10"/>
    <p:sldId id="365" r:id="rId11"/>
    <p:sldId id="35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1" autoAdjust="0"/>
    <p:restoredTop sz="95210" autoAdjust="0"/>
  </p:normalViewPr>
  <p:slideViewPr>
    <p:cSldViewPr snapToGrid="0">
      <p:cViewPr varScale="1">
        <p:scale>
          <a:sx n="110" d="100"/>
          <a:sy n="110" d="100"/>
        </p:scale>
        <p:origin x="680" y="176"/>
      </p:cViewPr>
      <p:guideLst>
        <p:guide orient="horz" pos="3672"/>
        <p:guide pos="3840"/>
      </p:guideLst>
    </p:cSldViewPr>
  </p:slideViewPr>
  <p:outlineViewPr>
    <p:cViewPr>
      <p:scale>
        <a:sx n="33" d="100"/>
        <a:sy n="33" d="100"/>
      </p:scale>
      <p:origin x="0" y="-10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5/9/26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dirty="0"/>
              <a:t>Click to edit</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dirty="0"/>
              <a:t>Click to edit</a:t>
            </a:r>
          </a:p>
        </p:txBody>
      </p: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711631227"/>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dirty="0"/>
              <a:t>Click to edit</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Click to edit</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26016581"/>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Tree>
    <p:extLst>
      <p:ext uri="{BB962C8B-B14F-4D97-AF65-F5344CB8AC3E}">
        <p14:creationId xmlns:p14="http://schemas.microsoft.com/office/powerpoint/2010/main" val="2681577982"/>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dirty="0"/>
              <a:t>Click icon to add chart</a:t>
            </a:r>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653965856"/>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dirty="0"/>
              <a:t>Click icon to add table</a:t>
            </a:r>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dirty="0"/>
              <a:t>Click to edit</a:t>
            </a:r>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413503385"/>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26144542"/>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dirty="0"/>
              <a:t>Click to edit</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dirty="0"/>
              <a:t>Click icon to add picture</a:t>
            </a:r>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dirty="0"/>
              <a:t>Click icon to add picture</a:t>
            </a:r>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dirty="0"/>
              <a:t>Click icon to add picture</a:t>
            </a:r>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dirty="0"/>
              <a:t>Click icon to add picture</a:t>
            </a:r>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23963209"/>
      </p:ext>
    </p:extLst>
  </p:cSld>
  <p:clrMapOvr>
    <a:masterClrMapping/>
  </p:clrMapOvr>
  <p:extLst>
    <p:ext uri="{DCECCB84-F9BA-43D5-87BE-67443E8EF086}">
      <p15:sldGuideLst xmlns:p15="http://schemas.microsoft.com/office/powerpoint/2012/main">
        <p15:guide id="2" pos="648" userDrawn="1">
          <p15:clr>
            <a:srgbClr val="FBAE40"/>
          </p15:clr>
        </p15:guide>
        <p15:guide id="4" orient="horz" pos="1152" userDrawn="1">
          <p15:clr>
            <a:srgbClr val="FBAE40"/>
          </p15:clr>
        </p15:guide>
        <p15:guide id="5" orient="horz" pos="1440" userDrawn="1">
          <p15:clr>
            <a:srgbClr val="FBAE40"/>
          </p15:clr>
        </p15:guide>
        <p15:guide id="8" orient="horz" pos="3072" userDrawn="1">
          <p15:clr>
            <a:srgbClr val="FBAE40"/>
          </p15:clr>
        </p15:guide>
        <p15:guide id="13" pos="6384" userDrawn="1">
          <p15:clr>
            <a:srgbClr val="FBAE40"/>
          </p15:clr>
        </p15:guide>
        <p15:guide id="14" orient="horz" pos="32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dirty="0"/>
              <a:t>Click to edit</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dirty="0"/>
              <a:t>Click to edit</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dirty="0"/>
              <a:t>Click to edit</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99256008"/>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14" pos="1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73675417"/>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dirty="0"/>
              <a:t>Click to edit</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38980645"/>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8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dirty="0"/>
              <a:t>Click to edit</a:t>
            </a:r>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dirty="0"/>
              <a:t>Click to edit</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33889743"/>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dirty="0"/>
              <a:t>Click to edit</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Click to edit</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dirty="0"/>
              <a:t>Click to edit</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8541589"/>
      </p:ext>
    </p:extLst>
  </p:cSld>
  <p:clrMapOvr>
    <a:masterClrMapping/>
  </p:clrMapOvr>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74" r:id="rId2"/>
    <p:sldLayoutId id="2147483673" r:id="rId3"/>
    <p:sldLayoutId id="2147483671" r:id="rId4"/>
    <p:sldLayoutId id="2147483678" r:id="rId5"/>
    <p:sldLayoutId id="2147483676" r:id="rId6"/>
    <p:sldLayoutId id="2147483677" r:id="rId7"/>
    <p:sldLayoutId id="2147483660" r:id="rId8"/>
    <p:sldLayoutId id="2147483675" r:id="rId9"/>
    <p:sldLayoutId id="2147483679" r:id="rId10"/>
    <p:sldLayoutId id="2147483680" r:id="rId11"/>
    <p:sldLayoutId id="2147483681" r:id="rId12"/>
    <p:sldLayoutId id="2147483684" r:id="rId13"/>
  </p:sldLayoutIdLst>
  <p:hf hd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userDrawn="1">
          <p15:clr>
            <a:srgbClr val="F26B43"/>
          </p15:clr>
        </p15:guide>
        <p15:guide id="8" pos="3720">
          <p15:clr>
            <a:srgbClr val="547EBF"/>
          </p15:clr>
        </p15:guide>
        <p15:guide id="9" pos="2112">
          <p15:clr>
            <a:srgbClr val="547EBF"/>
          </p15:clr>
        </p15:guide>
        <p15:guide id="10" pos="1824" userDrawn="1">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userDrawn="1">
          <p15:clr>
            <a:srgbClr val="F26B43"/>
          </p15:clr>
        </p15:guide>
        <p15:guide id="18" orient="horz" pos="3672" userDrawn="1">
          <p15:clr>
            <a:srgbClr val="F26B43"/>
          </p15:clr>
        </p15:guide>
        <p15:guide id="19" pos="3984" userDrawn="1">
          <p15:clr>
            <a:srgbClr val="547EBF"/>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a:xfrm>
            <a:off x="976313" y="1656344"/>
            <a:ext cx="8839019" cy="2113466"/>
          </a:xfrm>
        </p:spPr>
        <p:txBody>
          <a:bodyPr/>
          <a:lstStyle/>
          <a:p>
            <a:r>
              <a:rPr lang="en-US" dirty="0"/>
              <a:t>Savings methodology</a:t>
            </a:r>
          </a:p>
        </p:txBody>
      </p:sp>
      <p:sp>
        <p:nvSpPr>
          <p:cNvPr id="3" name="Content Placeholder 2">
            <a:extLst>
              <a:ext uri="{FF2B5EF4-FFF2-40B4-BE49-F238E27FC236}">
                <a16:creationId xmlns:a16="http://schemas.microsoft.com/office/drawing/2014/main" id="{CA8ECC17-4660-124A-8996-54F15FD169C0}"/>
              </a:ext>
            </a:extLst>
          </p:cNvPr>
          <p:cNvSpPr>
            <a:spLocks noGrp="1"/>
          </p:cNvSpPr>
          <p:nvPr>
            <p:ph sz="quarter" idx="11"/>
          </p:nvPr>
        </p:nvSpPr>
        <p:spPr/>
        <p:txBody>
          <a:bodyPr/>
          <a:lstStyle/>
          <a:p>
            <a:r>
              <a:rPr lang="en-US" b="1" dirty="0"/>
              <a:t>procurement simplified</a:t>
            </a:r>
            <a:r>
              <a:rPr lang="en-US" dirty="0"/>
              <a:t>		Template		May 2026</a:t>
            </a:r>
          </a:p>
          <a:p>
            <a:endParaRPr lang="en-US" dirty="0"/>
          </a:p>
        </p:txBody>
      </p:sp>
    </p:spTree>
    <p:extLst>
      <p:ext uri="{BB962C8B-B14F-4D97-AF65-F5344CB8AC3E}">
        <p14:creationId xmlns:p14="http://schemas.microsoft.com/office/powerpoint/2010/main" val="2605473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0D102-1750-7FF2-4834-F4CD7F9D095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9EFF13-E71F-DFDA-2E55-2061FD11BEC0}"/>
              </a:ext>
            </a:extLst>
          </p:cNvPr>
          <p:cNvSpPr>
            <a:spLocks noGrp="1"/>
          </p:cNvSpPr>
          <p:nvPr>
            <p:ph type="title"/>
          </p:nvPr>
        </p:nvSpPr>
        <p:spPr>
          <a:xfrm>
            <a:off x="1028699" y="999068"/>
            <a:ext cx="10098359" cy="645284"/>
          </a:xfrm>
        </p:spPr>
        <p:txBody>
          <a:bodyPr/>
          <a:lstStyle/>
          <a:p>
            <a:r>
              <a:rPr lang="en-US" sz="3200" dirty="0"/>
              <a:t>Procurement is aligned with finance on savings methodology and terms</a:t>
            </a:r>
          </a:p>
        </p:txBody>
      </p:sp>
      <p:sp>
        <p:nvSpPr>
          <p:cNvPr id="8" name="Footer Placeholder 7">
            <a:extLst>
              <a:ext uri="{FF2B5EF4-FFF2-40B4-BE49-F238E27FC236}">
                <a16:creationId xmlns:a16="http://schemas.microsoft.com/office/drawing/2014/main" id="{FBB5383C-F381-9B8A-AFC0-A6E2D2C52B97}"/>
              </a:ext>
            </a:extLst>
          </p:cNvPr>
          <p:cNvSpPr>
            <a:spLocks noGrp="1"/>
          </p:cNvSpPr>
          <p:nvPr>
            <p:ph type="ftr" sz="quarter" idx="20"/>
          </p:nvPr>
        </p:nvSpPr>
        <p:spPr>
          <a:xfrm>
            <a:off x="7315200" y="6111433"/>
            <a:ext cx="3811858" cy="363781"/>
          </a:xfrm>
        </p:spPr>
        <p:txBody>
          <a:bodyPr/>
          <a:lstStyle/>
          <a:p>
            <a:pPr algn="r"/>
            <a:r>
              <a:rPr lang="en-US" dirty="0">
                <a:solidFill>
                  <a:schemeClr val="bg1"/>
                </a:solidFill>
              </a:rPr>
              <a:t>procurement simplified	</a:t>
            </a:r>
            <a:r>
              <a:rPr lang="en-US" b="0" dirty="0">
                <a:solidFill>
                  <a:schemeClr val="bg1"/>
                </a:solidFill>
              </a:rPr>
              <a:t>	April 2026</a:t>
            </a:r>
          </a:p>
        </p:txBody>
      </p:sp>
      <p:sp>
        <p:nvSpPr>
          <p:cNvPr id="7" name="TextBox 6">
            <a:extLst>
              <a:ext uri="{FF2B5EF4-FFF2-40B4-BE49-F238E27FC236}">
                <a16:creationId xmlns:a16="http://schemas.microsoft.com/office/drawing/2014/main" id="{F6E9CAD0-8346-BB83-A125-4CB898FAC4AB}"/>
              </a:ext>
            </a:extLst>
          </p:cNvPr>
          <p:cNvSpPr txBox="1"/>
          <p:nvPr/>
        </p:nvSpPr>
        <p:spPr>
          <a:xfrm>
            <a:off x="1088210" y="2381057"/>
            <a:ext cx="9979335" cy="3170099"/>
          </a:xfrm>
          <a:prstGeom prst="rect">
            <a:avLst/>
          </a:prstGeom>
          <a:noFill/>
        </p:spPr>
        <p:txBody>
          <a:bodyPr wrap="square" rtlCol="0">
            <a:spAutoFit/>
          </a:bodyPr>
          <a:lstStyle/>
          <a:p>
            <a:r>
              <a:rPr lang="en-US" sz="2000" dirty="0">
                <a:solidFill>
                  <a:schemeClr val="bg1"/>
                </a:solidFill>
              </a:rPr>
              <a:t>This document defines the terminology and explains the methodology used for calculating and reporting impact of procurement initiatives.</a:t>
            </a:r>
          </a:p>
          <a:p>
            <a:endParaRPr lang="en-US" sz="2000" dirty="0">
              <a:solidFill>
                <a:schemeClr val="bg1"/>
              </a:solidFill>
            </a:endParaRPr>
          </a:p>
          <a:p>
            <a:r>
              <a:rPr lang="en-US" sz="2000" dirty="0">
                <a:solidFill>
                  <a:schemeClr val="bg1"/>
                </a:solidFill>
              </a:rPr>
              <a:t>It answers the following questions:</a:t>
            </a:r>
          </a:p>
          <a:p>
            <a:endParaRPr lang="en-US" sz="2000" dirty="0">
              <a:solidFill>
                <a:schemeClr val="bg1"/>
              </a:solidFill>
            </a:endParaRPr>
          </a:p>
          <a:p>
            <a:r>
              <a:rPr lang="en-US" sz="2000" dirty="0">
                <a:solidFill>
                  <a:schemeClr val="bg1"/>
                </a:solidFill>
              </a:rPr>
              <a:t>What are cash savings and how are they calculated?</a:t>
            </a:r>
          </a:p>
          <a:p>
            <a:r>
              <a:rPr lang="en-US" sz="2000" dirty="0">
                <a:solidFill>
                  <a:schemeClr val="bg1"/>
                </a:solidFill>
              </a:rPr>
              <a:t>How are baseline costs determined?</a:t>
            </a:r>
          </a:p>
          <a:p>
            <a:r>
              <a:rPr lang="en-US" sz="2000" dirty="0">
                <a:solidFill>
                  <a:schemeClr val="bg1"/>
                </a:solidFill>
              </a:rPr>
              <a:t>What is cost avoidance and how is it calculated?</a:t>
            </a:r>
          </a:p>
          <a:p>
            <a:r>
              <a:rPr lang="en-US" sz="2000" dirty="0">
                <a:solidFill>
                  <a:schemeClr val="bg1"/>
                </a:solidFill>
              </a:rPr>
              <a:t>What are in-year and wrap-around savings?</a:t>
            </a:r>
          </a:p>
          <a:p>
            <a:r>
              <a:rPr lang="en-US" sz="2000" dirty="0">
                <a:solidFill>
                  <a:schemeClr val="bg1"/>
                </a:solidFill>
              </a:rPr>
              <a:t>How is budget impacted by savings or avoidance?</a:t>
            </a:r>
          </a:p>
        </p:txBody>
      </p:sp>
    </p:spTree>
    <p:extLst>
      <p:ext uri="{BB962C8B-B14F-4D97-AF65-F5344CB8AC3E}">
        <p14:creationId xmlns:p14="http://schemas.microsoft.com/office/powerpoint/2010/main" val="2324195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B1713-F983-55C6-79C5-4683D3113BF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54E75C-D81C-933C-A032-D221CE24C399}"/>
              </a:ext>
            </a:extLst>
          </p:cNvPr>
          <p:cNvSpPr>
            <a:spLocks noGrp="1"/>
          </p:cNvSpPr>
          <p:nvPr>
            <p:ph type="title"/>
          </p:nvPr>
        </p:nvSpPr>
        <p:spPr>
          <a:xfrm>
            <a:off x="1028699" y="999068"/>
            <a:ext cx="10098359" cy="645284"/>
          </a:xfrm>
        </p:spPr>
        <p:txBody>
          <a:bodyPr/>
          <a:lstStyle/>
          <a:p>
            <a:r>
              <a:rPr lang="en-US" sz="3200" dirty="0"/>
              <a:t>What are cash savings and how are they calculated?</a:t>
            </a:r>
          </a:p>
        </p:txBody>
      </p:sp>
      <p:sp>
        <p:nvSpPr>
          <p:cNvPr id="8" name="Footer Placeholder 7">
            <a:extLst>
              <a:ext uri="{FF2B5EF4-FFF2-40B4-BE49-F238E27FC236}">
                <a16:creationId xmlns:a16="http://schemas.microsoft.com/office/drawing/2014/main" id="{8B9792E8-D45C-6BC6-9C01-EFA9868DA8A6}"/>
              </a:ext>
            </a:extLst>
          </p:cNvPr>
          <p:cNvSpPr>
            <a:spLocks noGrp="1"/>
          </p:cNvSpPr>
          <p:nvPr>
            <p:ph type="ftr" sz="quarter" idx="20"/>
          </p:nvPr>
        </p:nvSpPr>
        <p:spPr>
          <a:xfrm>
            <a:off x="7315200" y="6111433"/>
            <a:ext cx="3811858" cy="363781"/>
          </a:xfrm>
        </p:spPr>
        <p:txBody>
          <a:bodyPr/>
          <a:lstStyle/>
          <a:p>
            <a:pPr algn="r"/>
            <a:r>
              <a:rPr lang="en-US" dirty="0">
                <a:solidFill>
                  <a:schemeClr val="bg1"/>
                </a:solidFill>
              </a:rPr>
              <a:t>procurement simplified	</a:t>
            </a:r>
            <a:r>
              <a:rPr lang="en-US" b="0" dirty="0">
                <a:solidFill>
                  <a:schemeClr val="bg1"/>
                </a:solidFill>
              </a:rPr>
              <a:t>	April 2026</a:t>
            </a:r>
          </a:p>
        </p:txBody>
      </p:sp>
      <p:sp>
        <p:nvSpPr>
          <p:cNvPr id="7" name="TextBox 6">
            <a:extLst>
              <a:ext uri="{FF2B5EF4-FFF2-40B4-BE49-F238E27FC236}">
                <a16:creationId xmlns:a16="http://schemas.microsoft.com/office/drawing/2014/main" id="{87069779-112A-37ED-FD9B-9B8C3F010EE8}"/>
              </a:ext>
            </a:extLst>
          </p:cNvPr>
          <p:cNvSpPr txBox="1"/>
          <p:nvPr/>
        </p:nvSpPr>
        <p:spPr>
          <a:xfrm>
            <a:off x="1088211" y="2381057"/>
            <a:ext cx="5007790" cy="3754874"/>
          </a:xfrm>
          <a:prstGeom prst="rect">
            <a:avLst/>
          </a:prstGeom>
          <a:noFill/>
        </p:spPr>
        <p:txBody>
          <a:bodyPr wrap="square" rtlCol="0">
            <a:spAutoFit/>
          </a:bodyPr>
          <a:lstStyle/>
          <a:p>
            <a:r>
              <a:rPr lang="en-US" sz="1400" dirty="0">
                <a:solidFill>
                  <a:schemeClr val="bg1"/>
                </a:solidFill>
              </a:rPr>
              <a:t>These are savings from lower new costs compared to higher previous costs:</a:t>
            </a:r>
          </a:p>
          <a:p>
            <a:endParaRPr lang="en-US" sz="1400" dirty="0">
              <a:solidFill>
                <a:schemeClr val="bg1"/>
              </a:solidFill>
            </a:endParaRPr>
          </a:p>
          <a:p>
            <a:pPr marL="342900" indent="-342900">
              <a:buFontTx/>
              <a:buAutoNum type="arabicParenR"/>
            </a:pPr>
            <a:r>
              <a:rPr lang="en-US" sz="1400" dirty="0">
                <a:solidFill>
                  <a:schemeClr val="bg1"/>
                </a:solidFill>
              </a:rPr>
              <a:t>For recurring costs, savings are calculated as annual savings based on 12-month term (and not full contract term). The reason is that lower costs only impact the business P&amp;L in the first 12 months.</a:t>
            </a:r>
          </a:p>
          <a:p>
            <a:pPr marL="342900" indent="-342900">
              <a:buFontTx/>
              <a:buAutoNum type="arabicParenR"/>
            </a:pPr>
            <a:endParaRPr lang="en-US" sz="1400" dirty="0">
              <a:solidFill>
                <a:schemeClr val="bg1"/>
              </a:solidFill>
              <a:cs typeface="Poppins"/>
            </a:endParaRPr>
          </a:p>
          <a:p>
            <a:pPr marL="342900" indent="-342900">
              <a:buFontTx/>
              <a:buAutoNum type="arabicParenR"/>
            </a:pPr>
            <a:r>
              <a:rPr lang="en-US" sz="1400" dirty="0">
                <a:solidFill>
                  <a:schemeClr val="bg1"/>
                </a:solidFill>
              </a:rPr>
              <a:t>For variable costs, savings are calculated based on projections at the start of the procurement project (and not actual realized costs during the contract term). The reason is that procurement negotiates the contract based on projections, and does not manage variable usage that determine actual realized costs.</a:t>
            </a:r>
          </a:p>
          <a:p>
            <a:pPr marL="342900" indent="-342900">
              <a:buFontTx/>
              <a:buAutoNum type="arabicParenR"/>
            </a:pPr>
            <a:endParaRPr lang="en-US" sz="1400" dirty="0">
              <a:solidFill>
                <a:schemeClr val="bg1"/>
              </a:solidFill>
            </a:endParaRPr>
          </a:p>
          <a:p>
            <a:pPr marL="342900" indent="-342900">
              <a:buFontTx/>
              <a:buAutoNum type="arabicParenR"/>
            </a:pPr>
            <a:r>
              <a:rPr lang="en-US" sz="1400" dirty="0">
                <a:solidFill>
                  <a:schemeClr val="bg1"/>
                </a:solidFill>
              </a:rPr>
              <a:t>For one-time costs, savings are calculated when they are incurred.</a:t>
            </a:r>
          </a:p>
        </p:txBody>
      </p:sp>
      <p:cxnSp>
        <p:nvCxnSpPr>
          <p:cNvPr id="2" name="Straight Connector 1">
            <a:extLst>
              <a:ext uri="{FF2B5EF4-FFF2-40B4-BE49-F238E27FC236}">
                <a16:creationId xmlns:a16="http://schemas.microsoft.com/office/drawing/2014/main" id="{07390793-C83F-0499-232B-7832488B730F}"/>
              </a:ext>
            </a:extLst>
          </p:cNvPr>
          <p:cNvCxnSpPr>
            <a:cxnSpLocks/>
          </p:cNvCxnSpPr>
          <p:nvPr/>
        </p:nvCxnSpPr>
        <p:spPr>
          <a:xfrm>
            <a:off x="7073786" y="5444419"/>
            <a:ext cx="330471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489FC824-C2B1-8E76-D4EA-468CECA2CC11}"/>
              </a:ext>
            </a:extLst>
          </p:cNvPr>
          <p:cNvSpPr/>
          <p:nvPr/>
        </p:nvSpPr>
        <p:spPr>
          <a:xfrm>
            <a:off x="7465671" y="2661029"/>
            <a:ext cx="864158" cy="2783353"/>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1A5A571E-6426-A1AF-21D4-8A89311457F8}"/>
              </a:ext>
            </a:extLst>
          </p:cNvPr>
          <p:cNvSpPr/>
          <p:nvPr/>
        </p:nvSpPr>
        <p:spPr>
          <a:xfrm>
            <a:off x="9024840" y="3226245"/>
            <a:ext cx="864158" cy="2218137"/>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B0038D0-87B3-5D95-75EC-DBFCF0CBC7AB}"/>
              </a:ext>
            </a:extLst>
          </p:cNvPr>
          <p:cNvSpPr txBox="1"/>
          <p:nvPr/>
        </p:nvSpPr>
        <p:spPr>
          <a:xfrm>
            <a:off x="7606644" y="5558037"/>
            <a:ext cx="582211" cy="307777"/>
          </a:xfrm>
          <a:prstGeom prst="rect">
            <a:avLst/>
          </a:prstGeom>
          <a:noFill/>
        </p:spPr>
        <p:txBody>
          <a:bodyPr wrap="none" rtlCol="0">
            <a:spAutoFit/>
          </a:bodyPr>
          <a:lstStyle/>
          <a:p>
            <a:r>
              <a:rPr lang="en-US" sz="1400" dirty="0">
                <a:solidFill>
                  <a:schemeClr val="bg1"/>
                </a:solidFill>
              </a:rPr>
              <a:t>2025</a:t>
            </a:r>
          </a:p>
        </p:txBody>
      </p:sp>
      <p:sp>
        <p:nvSpPr>
          <p:cNvPr id="9" name="TextBox 8">
            <a:extLst>
              <a:ext uri="{FF2B5EF4-FFF2-40B4-BE49-F238E27FC236}">
                <a16:creationId xmlns:a16="http://schemas.microsoft.com/office/drawing/2014/main" id="{B108D9CC-1535-D525-AD7D-1A7557CC924A}"/>
              </a:ext>
            </a:extLst>
          </p:cNvPr>
          <p:cNvSpPr txBox="1"/>
          <p:nvPr/>
        </p:nvSpPr>
        <p:spPr>
          <a:xfrm>
            <a:off x="9165808" y="5558037"/>
            <a:ext cx="582211" cy="307777"/>
          </a:xfrm>
          <a:prstGeom prst="rect">
            <a:avLst/>
          </a:prstGeom>
          <a:noFill/>
        </p:spPr>
        <p:txBody>
          <a:bodyPr wrap="none" rtlCol="0">
            <a:spAutoFit/>
          </a:bodyPr>
          <a:lstStyle/>
          <a:p>
            <a:r>
              <a:rPr lang="en-US" sz="1400" dirty="0">
                <a:solidFill>
                  <a:schemeClr val="bg1"/>
                </a:solidFill>
              </a:rPr>
              <a:t>2026</a:t>
            </a:r>
          </a:p>
        </p:txBody>
      </p:sp>
      <p:sp>
        <p:nvSpPr>
          <p:cNvPr id="10" name="Rectangle 9">
            <a:extLst>
              <a:ext uri="{FF2B5EF4-FFF2-40B4-BE49-F238E27FC236}">
                <a16:creationId xmlns:a16="http://schemas.microsoft.com/office/drawing/2014/main" id="{43828E1A-28B3-E1DC-CFA8-01A84B45F6E8}"/>
              </a:ext>
            </a:extLst>
          </p:cNvPr>
          <p:cNvSpPr/>
          <p:nvPr/>
        </p:nvSpPr>
        <p:spPr>
          <a:xfrm>
            <a:off x="9024838" y="2661029"/>
            <a:ext cx="864158" cy="565216"/>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979CF996-93C5-287F-23C8-F34B5AC4BF8A}"/>
              </a:ext>
            </a:extLst>
          </p:cNvPr>
          <p:cNvSpPr txBox="1"/>
          <p:nvPr/>
        </p:nvSpPr>
        <p:spPr>
          <a:xfrm>
            <a:off x="7465671" y="3801771"/>
            <a:ext cx="864158" cy="307777"/>
          </a:xfrm>
          <a:prstGeom prst="rect">
            <a:avLst/>
          </a:prstGeom>
          <a:noFill/>
        </p:spPr>
        <p:txBody>
          <a:bodyPr wrap="square" rtlCol="0">
            <a:spAutoFit/>
          </a:bodyPr>
          <a:lstStyle/>
          <a:p>
            <a:pPr algn="ctr"/>
            <a:r>
              <a:rPr lang="en-US" sz="1400" dirty="0">
                <a:solidFill>
                  <a:schemeClr val="bg1"/>
                </a:solidFill>
              </a:rPr>
              <a:t>$26M</a:t>
            </a:r>
          </a:p>
        </p:txBody>
      </p:sp>
      <p:sp>
        <p:nvSpPr>
          <p:cNvPr id="12" name="TextBox 11">
            <a:extLst>
              <a:ext uri="{FF2B5EF4-FFF2-40B4-BE49-F238E27FC236}">
                <a16:creationId xmlns:a16="http://schemas.microsoft.com/office/drawing/2014/main" id="{6003D922-891A-A1D0-8A59-991ED63BE19A}"/>
              </a:ext>
            </a:extLst>
          </p:cNvPr>
          <p:cNvSpPr txBox="1"/>
          <p:nvPr/>
        </p:nvSpPr>
        <p:spPr>
          <a:xfrm>
            <a:off x="9024839" y="4027536"/>
            <a:ext cx="864158" cy="307777"/>
          </a:xfrm>
          <a:prstGeom prst="rect">
            <a:avLst/>
          </a:prstGeom>
          <a:noFill/>
        </p:spPr>
        <p:txBody>
          <a:bodyPr wrap="square" rtlCol="0">
            <a:spAutoFit/>
          </a:bodyPr>
          <a:lstStyle/>
          <a:p>
            <a:pPr algn="ctr"/>
            <a:r>
              <a:rPr lang="en-US" sz="1400" dirty="0">
                <a:solidFill>
                  <a:schemeClr val="bg1"/>
                </a:solidFill>
              </a:rPr>
              <a:t>$23M</a:t>
            </a:r>
          </a:p>
        </p:txBody>
      </p:sp>
      <p:sp>
        <p:nvSpPr>
          <p:cNvPr id="13" name="TextBox 12">
            <a:extLst>
              <a:ext uri="{FF2B5EF4-FFF2-40B4-BE49-F238E27FC236}">
                <a16:creationId xmlns:a16="http://schemas.microsoft.com/office/drawing/2014/main" id="{52972952-6056-3B2D-4349-C555826768CC}"/>
              </a:ext>
            </a:extLst>
          </p:cNvPr>
          <p:cNvSpPr txBox="1"/>
          <p:nvPr/>
        </p:nvSpPr>
        <p:spPr>
          <a:xfrm>
            <a:off x="9024836" y="2789749"/>
            <a:ext cx="864157" cy="307777"/>
          </a:xfrm>
          <a:prstGeom prst="rect">
            <a:avLst/>
          </a:prstGeom>
          <a:noFill/>
        </p:spPr>
        <p:txBody>
          <a:bodyPr wrap="square" rtlCol="0">
            <a:spAutoFit/>
          </a:bodyPr>
          <a:lstStyle/>
          <a:p>
            <a:pPr algn="ctr"/>
            <a:r>
              <a:rPr lang="en-US" sz="1400" dirty="0">
                <a:solidFill>
                  <a:schemeClr val="bg1"/>
                </a:solidFill>
              </a:rPr>
              <a:t>$3M</a:t>
            </a:r>
          </a:p>
        </p:txBody>
      </p:sp>
      <p:sp>
        <p:nvSpPr>
          <p:cNvPr id="15" name="TextBox 14">
            <a:extLst>
              <a:ext uri="{FF2B5EF4-FFF2-40B4-BE49-F238E27FC236}">
                <a16:creationId xmlns:a16="http://schemas.microsoft.com/office/drawing/2014/main" id="{60B13D25-E6DE-6731-DE57-D09B4CA4ED99}"/>
              </a:ext>
            </a:extLst>
          </p:cNvPr>
          <p:cNvSpPr txBox="1"/>
          <p:nvPr/>
        </p:nvSpPr>
        <p:spPr>
          <a:xfrm>
            <a:off x="10087391" y="2574305"/>
            <a:ext cx="1039667" cy="738664"/>
          </a:xfrm>
          <a:prstGeom prst="rect">
            <a:avLst/>
          </a:prstGeom>
          <a:noFill/>
        </p:spPr>
        <p:txBody>
          <a:bodyPr wrap="square" rtlCol="0">
            <a:spAutoFit/>
          </a:bodyPr>
          <a:lstStyle/>
          <a:p>
            <a:r>
              <a:rPr lang="en-US" sz="1400" dirty="0">
                <a:solidFill>
                  <a:schemeClr val="bg1"/>
                </a:solidFill>
              </a:rPr>
              <a:t>Negotiated annual savings</a:t>
            </a:r>
          </a:p>
        </p:txBody>
      </p:sp>
    </p:spTree>
    <p:extLst>
      <p:ext uri="{BB962C8B-B14F-4D97-AF65-F5344CB8AC3E}">
        <p14:creationId xmlns:p14="http://schemas.microsoft.com/office/powerpoint/2010/main" val="1902485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FD8BE-ED86-834A-62E9-D2920946923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EF77501-FD8B-ADC1-8BB9-B3DE81FE3FB8}"/>
              </a:ext>
            </a:extLst>
          </p:cNvPr>
          <p:cNvSpPr>
            <a:spLocks noGrp="1"/>
          </p:cNvSpPr>
          <p:nvPr>
            <p:ph type="title"/>
          </p:nvPr>
        </p:nvSpPr>
        <p:spPr>
          <a:xfrm>
            <a:off x="1028699" y="999068"/>
            <a:ext cx="10098359" cy="645284"/>
          </a:xfrm>
        </p:spPr>
        <p:txBody>
          <a:bodyPr/>
          <a:lstStyle/>
          <a:p>
            <a:r>
              <a:rPr lang="en-US" sz="3200" dirty="0"/>
              <a:t>How are baseline costs determined?</a:t>
            </a:r>
          </a:p>
        </p:txBody>
      </p:sp>
      <p:sp>
        <p:nvSpPr>
          <p:cNvPr id="8" name="Footer Placeholder 7">
            <a:extLst>
              <a:ext uri="{FF2B5EF4-FFF2-40B4-BE49-F238E27FC236}">
                <a16:creationId xmlns:a16="http://schemas.microsoft.com/office/drawing/2014/main" id="{E08B3456-AD1C-AA69-6B08-6A5886AF3A25}"/>
              </a:ext>
            </a:extLst>
          </p:cNvPr>
          <p:cNvSpPr>
            <a:spLocks noGrp="1"/>
          </p:cNvSpPr>
          <p:nvPr>
            <p:ph type="ftr" sz="quarter" idx="20"/>
          </p:nvPr>
        </p:nvSpPr>
        <p:spPr>
          <a:xfrm>
            <a:off x="7315200" y="6111433"/>
            <a:ext cx="3811858" cy="363781"/>
          </a:xfrm>
        </p:spPr>
        <p:txBody>
          <a:bodyPr/>
          <a:lstStyle/>
          <a:p>
            <a:pPr algn="r"/>
            <a:r>
              <a:rPr lang="en-US" dirty="0">
                <a:solidFill>
                  <a:schemeClr val="bg1"/>
                </a:solidFill>
              </a:rPr>
              <a:t>procurement simplified	</a:t>
            </a:r>
            <a:r>
              <a:rPr lang="en-US" b="0" dirty="0">
                <a:solidFill>
                  <a:schemeClr val="bg1"/>
                </a:solidFill>
              </a:rPr>
              <a:t>	April 2026</a:t>
            </a:r>
          </a:p>
        </p:txBody>
      </p:sp>
      <p:sp>
        <p:nvSpPr>
          <p:cNvPr id="7" name="TextBox 6">
            <a:extLst>
              <a:ext uri="{FF2B5EF4-FFF2-40B4-BE49-F238E27FC236}">
                <a16:creationId xmlns:a16="http://schemas.microsoft.com/office/drawing/2014/main" id="{2EAE5DF1-684B-D246-F658-78848C16D996}"/>
              </a:ext>
            </a:extLst>
          </p:cNvPr>
          <p:cNvSpPr txBox="1"/>
          <p:nvPr/>
        </p:nvSpPr>
        <p:spPr>
          <a:xfrm>
            <a:off x="1088211" y="2381057"/>
            <a:ext cx="5007790" cy="3323987"/>
          </a:xfrm>
          <a:prstGeom prst="rect">
            <a:avLst/>
          </a:prstGeom>
          <a:noFill/>
        </p:spPr>
        <p:txBody>
          <a:bodyPr wrap="square" rtlCol="0">
            <a:spAutoFit/>
          </a:bodyPr>
          <a:lstStyle/>
          <a:p>
            <a:r>
              <a:rPr lang="en-US" sz="1400" dirty="0">
                <a:solidFill>
                  <a:schemeClr val="bg1"/>
                </a:solidFill>
              </a:rPr>
              <a:t>Baseline costs are the previous years’ actual costs. These are only adjusted if there are major known changes to the cost (but not minor operational changes or inflation adjustments), such as:</a:t>
            </a:r>
          </a:p>
          <a:p>
            <a:endParaRPr lang="en-US" sz="1400" dirty="0">
              <a:solidFill>
                <a:schemeClr val="bg1"/>
              </a:solidFill>
            </a:endParaRPr>
          </a:p>
          <a:p>
            <a:pPr marL="342900" indent="-342900">
              <a:buFontTx/>
              <a:buAutoNum type="arabicParenR"/>
            </a:pPr>
            <a:r>
              <a:rPr lang="en-US" sz="1400" dirty="0">
                <a:solidFill>
                  <a:schemeClr val="bg1"/>
                </a:solidFill>
              </a:rPr>
              <a:t>Opening or closing regions or large facilities that significantly change the demand for a service.</a:t>
            </a:r>
          </a:p>
          <a:p>
            <a:pPr marL="342900" indent="-342900">
              <a:buFontTx/>
              <a:buAutoNum type="arabicParenR"/>
            </a:pPr>
            <a:endParaRPr lang="en-US" sz="1400" dirty="0">
              <a:solidFill>
                <a:schemeClr val="bg1"/>
              </a:solidFill>
              <a:cs typeface="Poppins"/>
            </a:endParaRPr>
          </a:p>
          <a:p>
            <a:pPr marL="342900" indent="-342900">
              <a:buFontTx/>
              <a:buAutoNum type="arabicParenR"/>
            </a:pPr>
            <a:r>
              <a:rPr lang="en-US" sz="1400" dirty="0">
                <a:solidFill>
                  <a:schemeClr val="bg1"/>
                </a:solidFill>
              </a:rPr>
              <a:t>Client exits or new large clients already signed that significantly change the demand for a service. </a:t>
            </a:r>
          </a:p>
          <a:p>
            <a:pPr marL="342900" indent="-342900">
              <a:buFontTx/>
              <a:buAutoNum type="arabicParenR"/>
            </a:pPr>
            <a:endParaRPr lang="en-US" sz="1400" dirty="0">
              <a:solidFill>
                <a:schemeClr val="bg1"/>
              </a:solidFill>
            </a:endParaRPr>
          </a:p>
          <a:p>
            <a:pPr marL="342900" indent="-342900">
              <a:buFontTx/>
              <a:buAutoNum type="arabicParenR"/>
            </a:pPr>
            <a:r>
              <a:rPr lang="en-US" sz="1400" dirty="0">
                <a:solidFill>
                  <a:schemeClr val="bg1"/>
                </a:solidFill>
              </a:rPr>
              <a:t>Forecasted business growth should not be used to adjust baseline unless it is a high growth business with demonstrated growth in preceding years. Revenue is a good proxy to adjust baseline costs.</a:t>
            </a:r>
          </a:p>
        </p:txBody>
      </p:sp>
      <p:cxnSp>
        <p:nvCxnSpPr>
          <p:cNvPr id="2" name="Straight Connector 1">
            <a:extLst>
              <a:ext uri="{FF2B5EF4-FFF2-40B4-BE49-F238E27FC236}">
                <a16:creationId xmlns:a16="http://schemas.microsoft.com/office/drawing/2014/main" id="{4FB1C366-4727-AE02-46F7-80E6A331D534}"/>
              </a:ext>
            </a:extLst>
          </p:cNvPr>
          <p:cNvCxnSpPr>
            <a:cxnSpLocks/>
          </p:cNvCxnSpPr>
          <p:nvPr/>
        </p:nvCxnSpPr>
        <p:spPr>
          <a:xfrm>
            <a:off x="7073786" y="5444419"/>
            <a:ext cx="330471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C063EF35-6475-6F04-C69A-C69DDBDDBF15}"/>
              </a:ext>
            </a:extLst>
          </p:cNvPr>
          <p:cNvSpPr/>
          <p:nvPr/>
        </p:nvSpPr>
        <p:spPr>
          <a:xfrm>
            <a:off x="7465671" y="3102021"/>
            <a:ext cx="864158" cy="2342361"/>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2C8E3B8-3EEE-A2D7-4FAB-7D4E2960CD78}"/>
              </a:ext>
            </a:extLst>
          </p:cNvPr>
          <p:cNvSpPr/>
          <p:nvPr/>
        </p:nvSpPr>
        <p:spPr>
          <a:xfrm>
            <a:off x="9024840" y="2661029"/>
            <a:ext cx="864158" cy="2783354"/>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668AA90-B08C-24DE-D8D4-3EB346DBE8A1}"/>
              </a:ext>
            </a:extLst>
          </p:cNvPr>
          <p:cNvSpPr txBox="1"/>
          <p:nvPr/>
        </p:nvSpPr>
        <p:spPr>
          <a:xfrm>
            <a:off x="7303786" y="5558037"/>
            <a:ext cx="1187927" cy="523220"/>
          </a:xfrm>
          <a:prstGeom prst="rect">
            <a:avLst/>
          </a:prstGeom>
          <a:noFill/>
        </p:spPr>
        <p:txBody>
          <a:bodyPr wrap="square" rtlCol="0">
            <a:spAutoFit/>
          </a:bodyPr>
          <a:lstStyle/>
          <a:p>
            <a:pPr algn="ctr"/>
            <a:r>
              <a:rPr lang="en-US" sz="1400" dirty="0">
                <a:solidFill>
                  <a:schemeClr val="bg1"/>
                </a:solidFill>
              </a:rPr>
              <a:t>Actual</a:t>
            </a:r>
            <a:br>
              <a:rPr lang="en-US" sz="1400" dirty="0">
                <a:solidFill>
                  <a:schemeClr val="bg1"/>
                </a:solidFill>
              </a:rPr>
            </a:br>
            <a:r>
              <a:rPr lang="en-US" sz="1400" dirty="0">
                <a:solidFill>
                  <a:schemeClr val="bg1"/>
                </a:solidFill>
              </a:rPr>
              <a:t>2025 cost</a:t>
            </a:r>
          </a:p>
        </p:txBody>
      </p:sp>
      <p:sp>
        <p:nvSpPr>
          <p:cNvPr id="9" name="TextBox 8">
            <a:extLst>
              <a:ext uri="{FF2B5EF4-FFF2-40B4-BE49-F238E27FC236}">
                <a16:creationId xmlns:a16="http://schemas.microsoft.com/office/drawing/2014/main" id="{4E9AC171-A03D-E7BA-417A-1E3B2BE1D618}"/>
              </a:ext>
            </a:extLst>
          </p:cNvPr>
          <p:cNvSpPr txBox="1"/>
          <p:nvPr/>
        </p:nvSpPr>
        <p:spPr>
          <a:xfrm>
            <a:off x="8802970" y="5558037"/>
            <a:ext cx="1307892" cy="523220"/>
          </a:xfrm>
          <a:prstGeom prst="rect">
            <a:avLst/>
          </a:prstGeom>
          <a:noFill/>
        </p:spPr>
        <p:txBody>
          <a:bodyPr wrap="square" rtlCol="0">
            <a:spAutoFit/>
          </a:bodyPr>
          <a:lstStyle/>
          <a:p>
            <a:pPr algn="ctr"/>
            <a:r>
              <a:rPr lang="en-US" sz="1400" dirty="0">
                <a:solidFill>
                  <a:schemeClr val="bg1"/>
                </a:solidFill>
              </a:rPr>
              <a:t>Adjusted 2025 baseline</a:t>
            </a:r>
          </a:p>
        </p:txBody>
      </p:sp>
      <p:sp>
        <p:nvSpPr>
          <p:cNvPr id="11" name="TextBox 10">
            <a:extLst>
              <a:ext uri="{FF2B5EF4-FFF2-40B4-BE49-F238E27FC236}">
                <a16:creationId xmlns:a16="http://schemas.microsoft.com/office/drawing/2014/main" id="{8583759F-E4A6-EA07-7BC8-151529E5CC89}"/>
              </a:ext>
            </a:extLst>
          </p:cNvPr>
          <p:cNvSpPr txBox="1"/>
          <p:nvPr/>
        </p:nvSpPr>
        <p:spPr>
          <a:xfrm>
            <a:off x="7465671" y="4027535"/>
            <a:ext cx="864158" cy="307777"/>
          </a:xfrm>
          <a:prstGeom prst="rect">
            <a:avLst/>
          </a:prstGeom>
          <a:noFill/>
        </p:spPr>
        <p:txBody>
          <a:bodyPr wrap="square" rtlCol="0">
            <a:spAutoFit/>
          </a:bodyPr>
          <a:lstStyle/>
          <a:p>
            <a:pPr algn="ctr"/>
            <a:r>
              <a:rPr lang="en-US" sz="1400" dirty="0">
                <a:solidFill>
                  <a:schemeClr val="bg1"/>
                </a:solidFill>
              </a:rPr>
              <a:t>$24M</a:t>
            </a:r>
          </a:p>
        </p:txBody>
      </p:sp>
      <p:sp>
        <p:nvSpPr>
          <p:cNvPr id="12" name="TextBox 11">
            <a:extLst>
              <a:ext uri="{FF2B5EF4-FFF2-40B4-BE49-F238E27FC236}">
                <a16:creationId xmlns:a16="http://schemas.microsoft.com/office/drawing/2014/main" id="{3336F903-5786-3B95-7CE9-D68B96638DE1}"/>
              </a:ext>
            </a:extLst>
          </p:cNvPr>
          <p:cNvSpPr txBox="1"/>
          <p:nvPr/>
        </p:nvSpPr>
        <p:spPr>
          <a:xfrm>
            <a:off x="9024837" y="3861616"/>
            <a:ext cx="864158" cy="307777"/>
          </a:xfrm>
          <a:prstGeom prst="rect">
            <a:avLst/>
          </a:prstGeom>
          <a:noFill/>
        </p:spPr>
        <p:txBody>
          <a:bodyPr wrap="square" rtlCol="0">
            <a:spAutoFit/>
          </a:bodyPr>
          <a:lstStyle/>
          <a:p>
            <a:pPr algn="ctr"/>
            <a:r>
              <a:rPr lang="en-US" sz="1400" dirty="0">
                <a:solidFill>
                  <a:schemeClr val="bg1"/>
                </a:solidFill>
              </a:rPr>
              <a:t>$26M</a:t>
            </a:r>
          </a:p>
        </p:txBody>
      </p:sp>
      <p:sp>
        <p:nvSpPr>
          <p:cNvPr id="15" name="TextBox 14">
            <a:extLst>
              <a:ext uri="{FF2B5EF4-FFF2-40B4-BE49-F238E27FC236}">
                <a16:creationId xmlns:a16="http://schemas.microsoft.com/office/drawing/2014/main" id="{0F9149B5-2D74-A51F-68AB-57B5386D004D}"/>
              </a:ext>
            </a:extLst>
          </p:cNvPr>
          <p:cNvSpPr txBox="1"/>
          <p:nvPr/>
        </p:nvSpPr>
        <p:spPr>
          <a:xfrm>
            <a:off x="10079925" y="2507141"/>
            <a:ext cx="1498867" cy="738664"/>
          </a:xfrm>
          <a:prstGeom prst="rect">
            <a:avLst/>
          </a:prstGeom>
          <a:noFill/>
        </p:spPr>
        <p:txBody>
          <a:bodyPr wrap="square" rtlCol="0">
            <a:spAutoFit/>
          </a:bodyPr>
          <a:lstStyle/>
          <a:p>
            <a:r>
              <a:rPr lang="en-US" sz="1400" dirty="0">
                <a:solidFill>
                  <a:schemeClr val="bg1"/>
                </a:solidFill>
              </a:rPr>
              <a:t>Increase from new signed clients</a:t>
            </a:r>
          </a:p>
        </p:txBody>
      </p:sp>
    </p:spTree>
    <p:extLst>
      <p:ext uri="{BB962C8B-B14F-4D97-AF65-F5344CB8AC3E}">
        <p14:creationId xmlns:p14="http://schemas.microsoft.com/office/powerpoint/2010/main" val="629899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5C7FD-F883-9053-3EED-64ACCCA212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E988F4F-5FC9-63D5-165C-1391C849CDD8}"/>
              </a:ext>
            </a:extLst>
          </p:cNvPr>
          <p:cNvSpPr>
            <a:spLocks noGrp="1"/>
          </p:cNvSpPr>
          <p:nvPr>
            <p:ph type="title"/>
          </p:nvPr>
        </p:nvSpPr>
        <p:spPr>
          <a:xfrm>
            <a:off x="1028699" y="999068"/>
            <a:ext cx="10098359" cy="645284"/>
          </a:xfrm>
        </p:spPr>
        <p:txBody>
          <a:bodyPr/>
          <a:lstStyle/>
          <a:p>
            <a:r>
              <a:rPr lang="en-US" sz="3200" dirty="0"/>
              <a:t>What is cost avoidance and how is it calculated?</a:t>
            </a:r>
          </a:p>
        </p:txBody>
      </p:sp>
      <p:sp>
        <p:nvSpPr>
          <p:cNvPr id="8" name="Footer Placeholder 7">
            <a:extLst>
              <a:ext uri="{FF2B5EF4-FFF2-40B4-BE49-F238E27FC236}">
                <a16:creationId xmlns:a16="http://schemas.microsoft.com/office/drawing/2014/main" id="{188BB2FB-5108-698B-0F97-3DD3CDEE9731}"/>
              </a:ext>
            </a:extLst>
          </p:cNvPr>
          <p:cNvSpPr>
            <a:spLocks noGrp="1"/>
          </p:cNvSpPr>
          <p:nvPr>
            <p:ph type="ftr" sz="quarter" idx="20"/>
          </p:nvPr>
        </p:nvSpPr>
        <p:spPr>
          <a:xfrm>
            <a:off x="7315200" y="6111433"/>
            <a:ext cx="3811858" cy="363781"/>
          </a:xfrm>
        </p:spPr>
        <p:txBody>
          <a:bodyPr/>
          <a:lstStyle/>
          <a:p>
            <a:pPr algn="r"/>
            <a:r>
              <a:rPr lang="en-US" dirty="0">
                <a:solidFill>
                  <a:schemeClr val="bg1"/>
                </a:solidFill>
              </a:rPr>
              <a:t>procurement simplified	</a:t>
            </a:r>
            <a:r>
              <a:rPr lang="en-US" b="0" dirty="0">
                <a:solidFill>
                  <a:schemeClr val="bg1"/>
                </a:solidFill>
              </a:rPr>
              <a:t>	April 2026</a:t>
            </a:r>
          </a:p>
        </p:txBody>
      </p:sp>
      <p:sp>
        <p:nvSpPr>
          <p:cNvPr id="7" name="TextBox 6">
            <a:extLst>
              <a:ext uri="{FF2B5EF4-FFF2-40B4-BE49-F238E27FC236}">
                <a16:creationId xmlns:a16="http://schemas.microsoft.com/office/drawing/2014/main" id="{A2F8ACDC-B026-36FA-B4D2-234E0F9F472A}"/>
              </a:ext>
            </a:extLst>
          </p:cNvPr>
          <p:cNvSpPr txBox="1"/>
          <p:nvPr/>
        </p:nvSpPr>
        <p:spPr>
          <a:xfrm>
            <a:off x="1088211" y="2381057"/>
            <a:ext cx="5007790" cy="3970318"/>
          </a:xfrm>
          <a:prstGeom prst="rect">
            <a:avLst/>
          </a:prstGeom>
          <a:noFill/>
        </p:spPr>
        <p:txBody>
          <a:bodyPr wrap="square" rtlCol="0">
            <a:spAutoFit/>
          </a:bodyPr>
          <a:lstStyle/>
          <a:p>
            <a:r>
              <a:rPr lang="en-US" sz="1400" dirty="0">
                <a:solidFill>
                  <a:schemeClr val="bg1"/>
                </a:solidFill>
              </a:rPr>
              <a:t>Cost avoidance relate to new costs that were not previously incurred and so were not part of the P&amp;L. These mainly include:</a:t>
            </a:r>
          </a:p>
          <a:p>
            <a:endParaRPr lang="en-US" sz="1400" dirty="0">
              <a:solidFill>
                <a:schemeClr val="bg1"/>
              </a:solidFill>
            </a:endParaRPr>
          </a:p>
          <a:p>
            <a:pPr marL="342900" indent="-342900">
              <a:buFontTx/>
              <a:buAutoNum type="arabicParenR"/>
            </a:pPr>
            <a:r>
              <a:rPr lang="en-US" sz="1400" dirty="0">
                <a:solidFill>
                  <a:schemeClr val="bg1"/>
                </a:solidFill>
              </a:rPr>
              <a:t>Cost for a new service or product with competitive bids and no previous cost. In this case, cost avoidance is calculated as the final cost compared to the median quoted costs from all vendors.</a:t>
            </a:r>
          </a:p>
          <a:p>
            <a:pPr marL="342900" indent="-342900">
              <a:buFontTx/>
              <a:buAutoNum type="arabicParenR"/>
            </a:pPr>
            <a:endParaRPr lang="en-US" sz="1400" dirty="0">
              <a:solidFill>
                <a:schemeClr val="bg1"/>
              </a:solidFill>
            </a:endParaRPr>
          </a:p>
          <a:p>
            <a:pPr marL="342900" indent="-342900">
              <a:buFontTx/>
              <a:buAutoNum type="arabicParenR"/>
            </a:pPr>
            <a:r>
              <a:rPr lang="en-US" sz="1400" dirty="0">
                <a:solidFill>
                  <a:schemeClr val="bg1"/>
                </a:solidFill>
              </a:rPr>
              <a:t>Cost for a new service or product with no competitive bids and no previous cost. In this case, cost avoidance can be calculated as the final cost compared to either the initial pre-negotiation quote or the budget.</a:t>
            </a:r>
          </a:p>
          <a:p>
            <a:pPr marL="342900" indent="-342900">
              <a:buFontTx/>
              <a:buAutoNum type="arabicParenR"/>
            </a:pPr>
            <a:endParaRPr lang="en-US" sz="1400" dirty="0">
              <a:solidFill>
                <a:schemeClr val="bg1"/>
              </a:solidFill>
            </a:endParaRPr>
          </a:p>
          <a:p>
            <a:pPr marL="342900" indent="-342900">
              <a:buFontTx/>
              <a:buAutoNum type="arabicParenR"/>
            </a:pPr>
            <a:r>
              <a:rPr lang="en-US" sz="1400" dirty="0">
                <a:solidFill>
                  <a:schemeClr val="bg1"/>
                </a:solidFill>
              </a:rPr>
              <a:t>Proposed price increase for an existing service or product. In this case, cost avoidance is calculated as difference between the final cost and the initially proposed cost for a 12-month term.</a:t>
            </a:r>
          </a:p>
        </p:txBody>
      </p:sp>
      <p:cxnSp>
        <p:nvCxnSpPr>
          <p:cNvPr id="2" name="Straight Connector 1">
            <a:extLst>
              <a:ext uri="{FF2B5EF4-FFF2-40B4-BE49-F238E27FC236}">
                <a16:creationId xmlns:a16="http://schemas.microsoft.com/office/drawing/2014/main" id="{AA5244CA-C87A-A8E3-C100-E700E93AB24A}"/>
              </a:ext>
            </a:extLst>
          </p:cNvPr>
          <p:cNvCxnSpPr>
            <a:cxnSpLocks/>
          </p:cNvCxnSpPr>
          <p:nvPr/>
        </p:nvCxnSpPr>
        <p:spPr>
          <a:xfrm>
            <a:off x="7073786" y="5444419"/>
            <a:ext cx="330471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2E8314A-389B-83A9-B17B-7FBA4625217E}"/>
              </a:ext>
            </a:extLst>
          </p:cNvPr>
          <p:cNvSpPr/>
          <p:nvPr/>
        </p:nvSpPr>
        <p:spPr>
          <a:xfrm>
            <a:off x="7225681" y="2661047"/>
            <a:ext cx="636607" cy="2783353"/>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3B5E3FD1-DC26-6C7D-B2B0-A14538BC52B0}"/>
              </a:ext>
            </a:extLst>
          </p:cNvPr>
          <p:cNvSpPr txBox="1"/>
          <p:nvPr/>
        </p:nvSpPr>
        <p:spPr>
          <a:xfrm>
            <a:off x="7075112" y="5551155"/>
            <a:ext cx="923330" cy="307777"/>
          </a:xfrm>
          <a:prstGeom prst="rect">
            <a:avLst/>
          </a:prstGeom>
          <a:noFill/>
        </p:spPr>
        <p:txBody>
          <a:bodyPr wrap="none" rtlCol="0">
            <a:spAutoFit/>
          </a:bodyPr>
          <a:lstStyle/>
          <a:p>
            <a:r>
              <a:rPr lang="en-US" sz="1400" dirty="0">
                <a:solidFill>
                  <a:schemeClr val="bg1"/>
                </a:solidFill>
              </a:rPr>
              <a:t>Vendor A</a:t>
            </a:r>
          </a:p>
        </p:txBody>
      </p:sp>
      <p:sp>
        <p:nvSpPr>
          <p:cNvPr id="11" name="TextBox 10">
            <a:extLst>
              <a:ext uri="{FF2B5EF4-FFF2-40B4-BE49-F238E27FC236}">
                <a16:creationId xmlns:a16="http://schemas.microsoft.com/office/drawing/2014/main" id="{03754442-8D7A-3009-9709-5149429EF03B}"/>
              </a:ext>
            </a:extLst>
          </p:cNvPr>
          <p:cNvSpPr txBox="1"/>
          <p:nvPr/>
        </p:nvSpPr>
        <p:spPr>
          <a:xfrm>
            <a:off x="7225681" y="3801789"/>
            <a:ext cx="636607" cy="307777"/>
          </a:xfrm>
          <a:prstGeom prst="rect">
            <a:avLst/>
          </a:prstGeom>
          <a:noFill/>
        </p:spPr>
        <p:txBody>
          <a:bodyPr wrap="square" rtlCol="0">
            <a:spAutoFit/>
          </a:bodyPr>
          <a:lstStyle/>
          <a:p>
            <a:pPr algn="ctr"/>
            <a:r>
              <a:rPr lang="en-US" sz="1400" dirty="0">
                <a:solidFill>
                  <a:schemeClr val="bg1"/>
                </a:solidFill>
              </a:rPr>
              <a:t>$20M</a:t>
            </a:r>
          </a:p>
        </p:txBody>
      </p:sp>
      <p:sp>
        <p:nvSpPr>
          <p:cNvPr id="15" name="TextBox 14">
            <a:extLst>
              <a:ext uri="{FF2B5EF4-FFF2-40B4-BE49-F238E27FC236}">
                <a16:creationId xmlns:a16="http://schemas.microsoft.com/office/drawing/2014/main" id="{13BC8493-6224-DC12-F340-F7DC4B1C265B}"/>
              </a:ext>
            </a:extLst>
          </p:cNvPr>
          <p:cNvSpPr txBox="1"/>
          <p:nvPr/>
        </p:nvSpPr>
        <p:spPr>
          <a:xfrm>
            <a:off x="10153796" y="3294674"/>
            <a:ext cx="1464528" cy="738664"/>
          </a:xfrm>
          <a:prstGeom prst="rect">
            <a:avLst/>
          </a:prstGeom>
          <a:noFill/>
        </p:spPr>
        <p:txBody>
          <a:bodyPr wrap="square" rtlCol="0">
            <a:spAutoFit/>
          </a:bodyPr>
          <a:lstStyle/>
          <a:p>
            <a:r>
              <a:rPr lang="en-US" sz="1400" dirty="0">
                <a:solidFill>
                  <a:schemeClr val="bg1"/>
                </a:solidFill>
              </a:rPr>
              <a:t>Cost avoidance compared to median quote</a:t>
            </a:r>
          </a:p>
        </p:txBody>
      </p:sp>
      <p:sp>
        <p:nvSpPr>
          <p:cNvPr id="14" name="Rectangle 13">
            <a:extLst>
              <a:ext uri="{FF2B5EF4-FFF2-40B4-BE49-F238E27FC236}">
                <a16:creationId xmlns:a16="http://schemas.microsoft.com/office/drawing/2014/main" id="{3EB571BD-5BF4-09C8-39B5-D613966AF438}"/>
              </a:ext>
            </a:extLst>
          </p:cNvPr>
          <p:cNvSpPr/>
          <p:nvPr/>
        </p:nvSpPr>
        <p:spPr>
          <a:xfrm>
            <a:off x="8282683" y="3429000"/>
            <a:ext cx="636607" cy="2006227"/>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A2FF3758-989D-0CF3-671B-22D6AF01C387}"/>
              </a:ext>
            </a:extLst>
          </p:cNvPr>
          <p:cNvSpPr txBox="1"/>
          <p:nvPr/>
        </p:nvSpPr>
        <p:spPr>
          <a:xfrm>
            <a:off x="8282682" y="4278224"/>
            <a:ext cx="636607" cy="307777"/>
          </a:xfrm>
          <a:prstGeom prst="rect">
            <a:avLst/>
          </a:prstGeom>
          <a:noFill/>
        </p:spPr>
        <p:txBody>
          <a:bodyPr wrap="square" rtlCol="0">
            <a:spAutoFit/>
          </a:bodyPr>
          <a:lstStyle/>
          <a:p>
            <a:pPr algn="ctr"/>
            <a:r>
              <a:rPr lang="en-US" sz="1400" dirty="0">
                <a:solidFill>
                  <a:schemeClr val="bg1"/>
                </a:solidFill>
              </a:rPr>
              <a:t>$14M</a:t>
            </a:r>
          </a:p>
        </p:txBody>
      </p:sp>
      <p:sp>
        <p:nvSpPr>
          <p:cNvPr id="17" name="Rectangle 16">
            <a:extLst>
              <a:ext uri="{FF2B5EF4-FFF2-40B4-BE49-F238E27FC236}">
                <a16:creationId xmlns:a16="http://schemas.microsoft.com/office/drawing/2014/main" id="{93783919-3137-85D9-5C2C-63578EF93C53}"/>
              </a:ext>
            </a:extLst>
          </p:cNvPr>
          <p:cNvSpPr/>
          <p:nvPr/>
        </p:nvSpPr>
        <p:spPr>
          <a:xfrm>
            <a:off x="9346892" y="3889095"/>
            <a:ext cx="636607" cy="1546132"/>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9734EACA-17B5-4829-44B3-7E5C6B27C78B}"/>
              </a:ext>
            </a:extLst>
          </p:cNvPr>
          <p:cNvSpPr txBox="1"/>
          <p:nvPr/>
        </p:nvSpPr>
        <p:spPr>
          <a:xfrm>
            <a:off x="9339684" y="4508272"/>
            <a:ext cx="636607" cy="307777"/>
          </a:xfrm>
          <a:prstGeom prst="rect">
            <a:avLst/>
          </a:prstGeom>
          <a:noFill/>
        </p:spPr>
        <p:txBody>
          <a:bodyPr wrap="square" rtlCol="0">
            <a:spAutoFit/>
          </a:bodyPr>
          <a:lstStyle/>
          <a:p>
            <a:pPr algn="ctr"/>
            <a:r>
              <a:rPr lang="en-US" sz="1400" dirty="0">
                <a:solidFill>
                  <a:schemeClr val="bg1"/>
                </a:solidFill>
              </a:rPr>
              <a:t>$12M</a:t>
            </a:r>
          </a:p>
        </p:txBody>
      </p:sp>
      <p:sp>
        <p:nvSpPr>
          <p:cNvPr id="19" name="TextBox 18">
            <a:extLst>
              <a:ext uri="{FF2B5EF4-FFF2-40B4-BE49-F238E27FC236}">
                <a16:creationId xmlns:a16="http://schemas.microsoft.com/office/drawing/2014/main" id="{C7E68C79-A0EA-E3CD-2F2C-D3772647958D}"/>
              </a:ext>
            </a:extLst>
          </p:cNvPr>
          <p:cNvSpPr txBox="1"/>
          <p:nvPr/>
        </p:nvSpPr>
        <p:spPr>
          <a:xfrm>
            <a:off x="8139321" y="5551155"/>
            <a:ext cx="923330" cy="307777"/>
          </a:xfrm>
          <a:prstGeom prst="rect">
            <a:avLst/>
          </a:prstGeom>
          <a:noFill/>
        </p:spPr>
        <p:txBody>
          <a:bodyPr wrap="none" rtlCol="0">
            <a:spAutoFit/>
          </a:bodyPr>
          <a:lstStyle/>
          <a:p>
            <a:r>
              <a:rPr lang="en-US" sz="1400" dirty="0">
                <a:solidFill>
                  <a:schemeClr val="bg1"/>
                </a:solidFill>
              </a:rPr>
              <a:t>Vendor B</a:t>
            </a:r>
          </a:p>
        </p:txBody>
      </p:sp>
      <p:sp>
        <p:nvSpPr>
          <p:cNvPr id="20" name="TextBox 19">
            <a:extLst>
              <a:ext uri="{FF2B5EF4-FFF2-40B4-BE49-F238E27FC236}">
                <a16:creationId xmlns:a16="http://schemas.microsoft.com/office/drawing/2014/main" id="{7DE2A2D9-5CA9-A669-5C47-D4D857CAD0CD}"/>
              </a:ext>
            </a:extLst>
          </p:cNvPr>
          <p:cNvSpPr txBox="1"/>
          <p:nvPr/>
        </p:nvSpPr>
        <p:spPr>
          <a:xfrm>
            <a:off x="9203530" y="5530965"/>
            <a:ext cx="923330" cy="307777"/>
          </a:xfrm>
          <a:prstGeom prst="rect">
            <a:avLst/>
          </a:prstGeom>
          <a:noFill/>
        </p:spPr>
        <p:txBody>
          <a:bodyPr wrap="none" rtlCol="0">
            <a:spAutoFit/>
          </a:bodyPr>
          <a:lstStyle/>
          <a:p>
            <a:r>
              <a:rPr lang="en-US" sz="1400" dirty="0">
                <a:solidFill>
                  <a:schemeClr val="bg1"/>
                </a:solidFill>
              </a:rPr>
              <a:t>Vendor C</a:t>
            </a:r>
          </a:p>
        </p:txBody>
      </p:sp>
      <p:sp>
        <p:nvSpPr>
          <p:cNvPr id="21" name="Rectangle 20">
            <a:extLst>
              <a:ext uri="{FF2B5EF4-FFF2-40B4-BE49-F238E27FC236}">
                <a16:creationId xmlns:a16="http://schemas.microsoft.com/office/drawing/2014/main" id="{CC57CB24-B1D3-1B7A-6540-9F65062CEB9A}"/>
              </a:ext>
            </a:extLst>
          </p:cNvPr>
          <p:cNvSpPr/>
          <p:nvPr/>
        </p:nvSpPr>
        <p:spPr>
          <a:xfrm>
            <a:off x="9346892" y="3429000"/>
            <a:ext cx="629399" cy="47001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$2M</a:t>
            </a:r>
          </a:p>
        </p:txBody>
      </p:sp>
    </p:spTree>
    <p:extLst>
      <p:ext uri="{BB962C8B-B14F-4D97-AF65-F5344CB8AC3E}">
        <p14:creationId xmlns:p14="http://schemas.microsoft.com/office/powerpoint/2010/main" val="2909207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81562-FA02-0DFE-86BE-C537A72D438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3168CA7-CA62-B308-DAAE-BC9545455261}"/>
              </a:ext>
            </a:extLst>
          </p:cNvPr>
          <p:cNvSpPr>
            <a:spLocks noGrp="1"/>
          </p:cNvSpPr>
          <p:nvPr>
            <p:ph type="title"/>
          </p:nvPr>
        </p:nvSpPr>
        <p:spPr>
          <a:xfrm>
            <a:off x="1028699" y="999068"/>
            <a:ext cx="10098359" cy="645284"/>
          </a:xfrm>
        </p:spPr>
        <p:txBody>
          <a:bodyPr/>
          <a:lstStyle/>
          <a:p>
            <a:r>
              <a:rPr lang="en-US" sz="3200" dirty="0"/>
              <a:t>What are in-year and wrap-around savings?</a:t>
            </a:r>
          </a:p>
        </p:txBody>
      </p:sp>
      <p:sp>
        <p:nvSpPr>
          <p:cNvPr id="8" name="Footer Placeholder 7">
            <a:extLst>
              <a:ext uri="{FF2B5EF4-FFF2-40B4-BE49-F238E27FC236}">
                <a16:creationId xmlns:a16="http://schemas.microsoft.com/office/drawing/2014/main" id="{A6668A41-EEB8-8C8F-DFDA-E8329985DC4E}"/>
              </a:ext>
            </a:extLst>
          </p:cNvPr>
          <p:cNvSpPr>
            <a:spLocks noGrp="1"/>
          </p:cNvSpPr>
          <p:nvPr>
            <p:ph type="ftr" sz="quarter" idx="20"/>
          </p:nvPr>
        </p:nvSpPr>
        <p:spPr>
          <a:xfrm>
            <a:off x="7315200" y="6111433"/>
            <a:ext cx="3811858" cy="363781"/>
          </a:xfrm>
        </p:spPr>
        <p:txBody>
          <a:bodyPr/>
          <a:lstStyle/>
          <a:p>
            <a:pPr algn="r"/>
            <a:r>
              <a:rPr lang="en-US" dirty="0">
                <a:solidFill>
                  <a:schemeClr val="bg1"/>
                </a:solidFill>
              </a:rPr>
              <a:t>procurement simplified	</a:t>
            </a:r>
            <a:r>
              <a:rPr lang="en-US" b="0" dirty="0">
                <a:solidFill>
                  <a:schemeClr val="bg1"/>
                </a:solidFill>
              </a:rPr>
              <a:t>	April 2026</a:t>
            </a:r>
          </a:p>
        </p:txBody>
      </p:sp>
      <p:sp>
        <p:nvSpPr>
          <p:cNvPr id="7" name="TextBox 6">
            <a:extLst>
              <a:ext uri="{FF2B5EF4-FFF2-40B4-BE49-F238E27FC236}">
                <a16:creationId xmlns:a16="http://schemas.microsoft.com/office/drawing/2014/main" id="{B2D73042-5855-BA12-C8DA-651F05C66CA8}"/>
              </a:ext>
            </a:extLst>
          </p:cNvPr>
          <p:cNvSpPr txBox="1"/>
          <p:nvPr/>
        </p:nvSpPr>
        <p:spPr>
          <a:xfrm>
            <a:off x="1088211" y="2381057"/>
            <a:ext cx="5007790" cy="2462213"/>
          </a:xfrm>
          <a:prstGeom prst="rect">
            <a:avLst/>
          </a:prstGeom>
          <a:noFill/>
        </p:spPr>
        <p:txBody>
          <a:bodyPr wrap="square" rtlCol="0">
            <a:spAutoFit/>
          </a:bodyPr>
          <a:lstStyle/>
          <a:p>
            <a:r>
              <a:rPr lang="en-US" sz="1400" dirty="0">
                <a:solidFill>
                  <a:schemeClr val="bg1"/>
                </a:solidFill>
              </a:rPr>
              <a:t>All cost savings and cost avoidance figures are split into in-year and wrap-around savings based on the timing of the actual or estimated costs. This shows when the savings would impact the P&amp;L or budget.</a:t>
            </a:r>
          </a:p>
          <a:p>
            <a:endParaRPr lang="en-US" sz="1400" dirty="0">
              <a:solidFill>
                <a:schemeClr val="bg1"/>
              </a:solidFill>
            </a:endParaRPr>
          </a:p>
          <a:p>
            <a:r>
              <a:rPr lang="en-US" sz="1400" dirty="0">
                <a:solidFill>
                  <a:schemeClr val="bg1"/>
                </a:solidFill>
              </a:rPr>
              <a:t>To illustrate, lets use the initial $3M cost savings example with a $26M baseline cost in 2025. Assume the term of the new contract incurs one-third of the cost in 2026 and two-thirds of the cost in 2027. The savings would be split proportionally into $1M ‘in-year’ savings for 2026 and $2M ‘wrap-around’ savings for 2027.</a:t>
            </a:r>
          </a:p>
        </p:txBody>
      </p:sp>
      <p:cxnSp>
        <p:nvCxnSpPr>
          <p:cNvPr id="2" name="Straight Connector 1">
            <a:extLst>
              <a:ext uri="{FF2B5EF4-FFF2-40B4-BE49-F238E27FC236}">
                <a16:creationId xmlns:a16="http://schemas.microsoft.com/office/drawing/2014/main" id="{7A9F96DE-AC3C-9D90-6B73-8AC2244E3DBB}"/>
              </a:ext>
            </a:extLst>
          </p:cNvPr>
          <p:cNvCxnSpPr>
            <a:cxnSpLocks/>
          </p:cNvCxnSpPr>
          <p:nvPr/>
        </p:nvCxnSpPr>
        <p:spPr>
          <a:xfrm>
            <a:off x="7073786" y="5444419"/>
            <a:ext cx="330471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5A406C0D-7AD7-4D32-34BF-2AA9062D6A7F}"/>
              </a:ext>
            </a:extLst>
          </p:cNvPr>
          <p:cNvSpPr/>
          <p:nvPr/>
        </p:nvSpPr>
        <p:spPr>
          <a:xfrm>
            <a:off x="7465671" y="2661029"/>
            <a:ext cx="864158" cy="2783353"/>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BDB2830-A460-9048-7717-1A457B1C98A1}"/>
              </a:ext>
            </a:extLst>
          </p:cNvPr>
          <p:cNvSpPr/>
          <p:nvPr/>
        </p:nvSpPr>
        <p:spPr>
          <a:xfrm>
            <a:off x="8689170" y="2842039"/>
            <a:ext cx="864158" cy="2602343"/>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D20EF4F-A7B9-0F21-333A-1C12897B8439}"/>
              </a:ext>
            </a:extLst>
          </p:cNvPr>
          <p:cNvSpPr txBox="1"/>
          <p:nvPr/>
        </p:nvSpPr>
        <p:spPr>
          <a:xfrm>
            <a:off x="7606644" y="5558037"/>
            <a:ext cx="582211" cy="307777"/>
          </a:xfrm>
          <a:prstGeom prst="rect">
            <a:avLst/>
          </a:prstGeom>
          <a:noFill/>
        </p:spPr>
        <p:txBody>
          <a:bodyPr wrap="none" rtlCol="0">
            <a:spAutoFit/>
          </a:bodyPr>
          <a:lstStyle/>
          <a:p>
            <a:r>
              <a:rPr lang="en-US" sz="1400" dirty="0">
                <a:solidFill>
                  <a:schemeClr val="bg1"/>
                </a:solidFill>
              </a:rPr>
              <a:t>2025</a:t>
            </a:r>
          </a:p>
        </p:txBody>
      </p:sp>
      <p:sp>
        <p:nvSpPr>
          <p:cNvPr id="9" name="TextBox 8">
            <a:extLst>
              <a:ext uri="{FF2B5EF4-FFF2-40B4-BE49-F238E27FC236}">
                <a16:creationId xmlns:a16="http://schemas.microsoft.com/office/drawing/2014/main" id="{A62F8BFE-10C9-D7BD-24CF-BCD4AE7C0B84}"/>
              </a:ext>
            </a:extLst>
          </p:cNvPr>
          <p:cNvSpPr txBox="1"/>
          <p:nvPr/>
        </p:nvSpPr>
        <p:spPr>
          <a:xfrm>
            <a:off x="8830143" y="5551155"/>
            <a:ext cx="582211" cy="307777"/>
          </a:xfrm>
          <a:prstGeom prst="rect">
            <a:avLst/>
          </a:prstGeom>
          <a:noFill/>
        </p:spPr>
        <p:txBody>
          <a:bodyPr wrap="none" rtlCol="0">
            <a:spAutoFit/>
          </a:bodyPr>
          <a:lstStyle/>
          <a:p>
            <a:r>
              <a:rPr lang="en-US" sz="1400" dirty="0">
                <a:solidFill>
                  <a:schemeClr val="bg1"/>
                </a:solidFill>
              </a:rPr>
              <a:t>2026</a:t>
            </a:r>
          </a:p>
        </p:txBody>
      </p:sp>
      <p:sp>
        <p:nvSpPr>
          <p:cNvPr id="10" name="Rectangle 9">
            <a:extLst>
              <a:ext uri="{FF2B5EF4-FFF2-40B4-BE49-F238E27FC236}">
                <a16:creationId xmlns:a16="http://schemas.microsoft.com/office/drawing/2014/main" id="{BB043D94-E29C-BB71-8685-4FAE3544CE9F}"/>
              </a:ext>
            </a:extLst>
          </p:cNvPr>
          <p:cNvSpPr/>
          <p:nvPr/>
        </p:nvSpPr>
        <p:spPr>
          <a:xfrm>
            <a:off x="8689168" y="2661028"/>
            <a:ext cx="864158" cy="19202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750E7982-0586-E9B2-682E-03DA71B3233B}"/>
              </a:ext>
            </a:extLst>
          </p:cNvPr>
          <p:cNvSpPr txBox="1"/>
          <p:nvPr/>
        </p:nvSpPr>
        <p:spPr>
          <a:xfrm>
            <a:off x="7465671" y="3801771"/>
            <a:ext cx="864158" cy="307777"/>
          </a:xfrm>
          <a:prstGeom prst="rect">
            <a:avLst/>
          </a:prstGeom>
          <a:noFill/>
        </p:spPr>
        <p:txBody>
          <a:bodyPr wrap="square" rtlCol="0">
            <a:spAutoFit/>
          </a:bodyPr>
          <a:lstStyle/>
          <a:p>
            <a:pPr algn="ctr"/>
            <a:r>
              <a:rPr lang="en-US" sz="1400" dirty="0">
                <a:solidFill>
                  <a:schemeClr val="bg1"/>
                </a:solidFill>
              </a:rPr>
              <a:t>$26M</a:t>
            </a:r>
          </a:p>
        </p:txBody>
      </p:sp>
      <p:sp>
        <p:nvSpPr>
          <p:cNvPr id="12" name="TextBox 11">
            <a:extLst>
              <a:ext uri="{FF2B5EF4-FFF2-40B4-BE49-F238E27FC236}">
                <a16:creationId xmlns:a16="http://schemas.microsoft.com/office/drawing/2014/main" id="{82B8E61F-B2B3-C29E-A628-1F635D63640E}"/>
              </a:ext>
            </a:extLst>
          </p:cNvPr>
          <p:cNvSpPr txBox="1"/>
          <p:nvPr/>
        </p:nvSpPr>
        <p:spPr>
          <a:xfrm>
            <a:off x="8689168" y="3898826"/>
            <a:ext cx="864158" cy="307777"/>
          </a:xfrm>
          <a:prstGeom prst="rect">
            <a:avLst/>
          </a:prstGeom>
          <a:noFill/>
        </p:spPr>
        <p:txBody>
          <a:bodyPr wrap="square" rtlCol="0">
            <a:spAutoFit/>
          </a:bodyPr>
          <a:lstStyle/>
          <a:p>
            <a:pPr algn="ctr"/>
            <a:r>
              <a:rPr lang="en-US" sz="1400" dirty="0">
                <a:solidFill>
                  <a:schemeClr val="bg1"/>
                </a:solidFill>
              </a:rPr>
              <a:t>$25M</a:t>
            </a:r>
          </a:p>
        </p:txBody>
      </p:sp>
      <p:sp>
        <p:nvSpPr>
          <p:cNvPr id="13" name="TextBox 12">
            <a:extLst>
              <a:ext uri="{FF2B5EF4-FFF2-40B4-BE49-F238E27FC236}">
                <a16:creationId xmlns:a16="http://schemas.microsoft.com/office/drawing/2014/main" id="{4354B9AE-9CB0-F76A-2F93-B9FDFDE1ECEE}"/>
              </a:ext>
            </a:extLst>
          </p:cNvPr>
          <p:cNvSpPr txBox="1"/>
          <p:nvPr/>
        </p:nvSpPr>
        <p:spPr>
          <a:xfrm>
            <a:off x="8677328" y="2598104"/>
            <a:ext cx="864157" cy="307777"/>
          </a:xfrm>
          <a:prstGeom prst="rect">
            <a:avLst/>
          </a:prstGeom>
          <a:noFill/>
        </p:spPr>
        <p:txBody>
          <a:bodyPr wrap="square" rtlCol="0">
            <a:spAutoFit/>
          </a:bodyPr>
          <a:lstStyle/>
          <a:p>
            <a:pPr algn="ctr"/>
            <a:r>
              <a:rPr lang="en-US" sz="1400" dirty="0">
                <a:solidFill>
                  <a:schemeClr val="bg1"/>
                </a:solidFill>
              </a:rPr>
              <a:t>$1M</a:t>
            </a:r>
          </a:p>
        </p:txBody>
      </p:sp>
      <p:sp>
        <p:nvSpPr>
          <p:cNvPr id="15" name="TextBox 14">
            <a:extLst>
              <a:ext uri="{FF2B5EF4-FFF2-40B4-BE49-F238E27FC236}">
                <a16:creationId xmlns:a16="http://schemas.microsoft.com/office/drawing/2014/main" id="{EA3FDC8C-1043-3C84-82C8-5901A8548234}"/>
              </a:ext>
            </a:extLst>
          </p:cNvPr>
          <p:cNvSpPr txBox="1"/>
          <p:nvPr/>
        </p:nvSpPr>
        <p:spPr>
          <a:xfrm>
            <a:off x="8637832" y="2083957"/>
            <a:ext cx="943148" cy="523220"/>
          </a:xfrm>
          <a:prstGeom prst="rect">
            <a:avLst/>
          </a:prstGeom>
          <a:noFill/>
        </p:spPr>
        <p:txBody>
          <a:bodyPr wrap="square" rtlCol="0">
            <a:spAutoFit/>
          </a:bodyPr>
          <a:lstStyle/>
          <a:p>
            <a:pPr algn="ctr"/>
            <a:r>
              <a:rPr lang="en-US" sz="1400" dirty="0">
                <a:solidFill>
                  <a:schemeClr val="bg1"/>
                </a:solidFill>
              </a:rPr>
              <a:t>In-year savings</a:t>
            </a:r>
          </a:p>
        </p:txBody>
      </p:sp>
      <p:sp>
        <p:nvSpPr>
          <p:cNvPr id="14" name="Rectangle 13">
            <a:extLst>
              <a:ext uri="{FF2B5EF4-FFF2-40B4-BE49-F238E27FC236}">
                <a16:creationId xmlns:a16="http://schemas.microsoft.com/office/drawing/2014/main" id="{B56AC244-0F85-3999-4B4B-C9B243516F9B}"/>
              </a:ext>
            </a:extLst>
          </p:cNvPr>
          <p:cNvSpPr/>
          <p:nvPr/>
        </p:nvSpPr>
        <p:spPr>
          <a:xfrm>
            <a:off x="9888992" y="3226245"/>
            <a:ext cx="864158" cy="2218137"/>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6750EA6-AF80-992A-4C26-86BB638982CC}"/>
              </a:ext>
            </a:extLst>
          </p:cNvPr>
          <p:cNvSpPr/>
          <p:nvPr/>
        </p:nvSpPr>
        <p:spPr>
          <a:xfrm>
            <a:off x="9888985" y="2842039"/>
            <a:ext cx="864158" cy="37490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18FCBB50-8EC8-8B95-A21F-D84A0FF46880}"/>
              </a:ext>
            </a:extLst>
          </p:cNvPr>
          <p:cNvSpPr txBox="1"/>
          <p:nvPr/>
        </p:nvSpPr>
        <p:spPr>
          <a:xfrm>
            <a:off x="9888986" y="2872903"/>
            <a:ext cx="864157" cy="307777"/>
          </a:xfrm>
          <a:prstGeom prst="rect">
            <a:avLst/>
          </a:prstGeom>
          <a:noFill/>
        </p:spPr>
        <p:txBody>
          <a:bodyPr wrap="square" rtlCol="0">
            <a:spAutoFit/>
          </a:bodyPr>
          <a:lstStyle/>
          <a:p>
            <a:pPr algn="ctr"/>
            <a:r>
              <a:rPr lang="en-US" sz="1400" dirty="0">
                <a:solidFill>
                  <a:schemeClr val="bg1"/>
                </a:solidFill>
              </a:rPr>
              <a:t>$2M</a:t>
            </a:r>
          </a:p>
        </p:txBody>
      </p:sp>
      <p:sp>
        <p:nvSpPr>
          <p:cNvPr id="18" name="TextBox 17">
            <a:extLst>
              <a:ext uri="{FF2B5EF4-FFF2-40B4-BE49-F238E27FC236}">
                <a16:creationId xmlns:a16="http://schemas.microsoft.com/office/drawing/2014/main" id="{198D5ABF-08A6-D409-0D44-BE657A028AE5}"/>
              </a:ext>
            </a:extLst>
          </p:cNvPr>
          <p:cNvSpPr txBox="1"/>
          <p:nvPr/>
        </p:nvSpPr>
        <p:spPr>
          <a:xfrm>
            <a:off x="10038724" y="5552068"/>
            <a:ext cx="582211" cy="307777"/>
          </a:xfrm>
          <a:prstGeom prst="rect">
            <a:avLst/>
          </a:prstGeom>
          <a:noFill/>
        </p:spPr>
        <p:txBody>
          <a:bodyPr wrap="none" rtlCol="0">
            <a:spAutoFit/>
          </a:bodyPr>
          <a:lstStyle/>
          <a:p>
            <a:r>
              <a:rPr lang="en-US" sz="1400" dirty="0">
                <a:solidFill>
                  <a:schemeClr val="bg1"/>
                </a:solidFill>
              </a:rPr>
              <a:t>2027</a:t>
            </a:r>
          </a:p>
        </p:txBody>
      </p:sp>
      <p:sp>
        <p:nvSpPr>
          <p:cNvPr id="19" name="TextBox 18">
            <a:extLst>
              <a:ext uri="{FF2B5EF4-FFF2-40B4-BE49-F238E27FC236}">
                <a16:creationId xmlns:a16="http://schemas.microsoft.com/office/drawing/2014/main" id="{A389E371-293A-E8DA-CD59-5E184BDF1AD0}"/>
              </a:ext>
            </a:extLst>
          </p:cNvPr>
          <p:cNvSpPr txBox="1"/>
          <p:nvPr/>
        </p:nvSpPr>
        <p:spPr>
          <a:xfrm>
            <a:off x="9684489" y="2236066"/>
            <a:ext cx="1273150" cy="523220"/>
          </a:xfrm>
          <a:prstGeom prst="rect">
            <a:avLst/>
          </a:prstGeom>
          <a:noFill/>
        </p:spPr>
        <p:txBody>
          <a:bodyPr wrap="square" rtlCol="0">
            <a:spAutoFit/>
          </a:bodyPr>
          <a:lstStyle/>
          <a:p>
            <a:pPr algn="ctr"/>
            <a:r>
              <a:rPr lang="en-US" sz="1400" dirty="0">
                <a:solidFill>
                  <a:schemeClr val="bg1"/>
                </a:solidFill>
              </a:rPr>
              <a:t>Wrap-around savings</a:t>
            </a:r>
          </a:p>
        </p:txBody>
      </p:sp>
      <p:sp>
        <p:nvSpPr>
          <p:cNvPr id="20" name="TextBox 19">
            <a:extLst>
              <a:ext uri="{FF2B5EF4-FFF2-40B4-BE49-F238E27FC236}">
                <a16:creationId xmlns:a16="http://schemas.microsoft.com/office/drawing/2014/main" id="{D5D61578-7549-8D59-A8B9-583DBEC58D0D}"/>
              </a:ext>
            </a:extLst>
          </p:cNvPr>
          <p:cNvSpPr txBox="1"/>
          <p:nvPr/>
        </p:nvSpPr>
        <p:spPr>
          <a:xfrm>
            <a:off x="9888985" y="3994847"/>
            <a:ext cx="864158" cy="307777"/>
          </a:xfrm>
          <a:prstGeom prst="rect">
            <a:avLst/>
          </a:prstGeom>
          <a:noFill/>
        </p:spPr>
        <p:txBody>
          <a:bodyPr wrap="square" rtlCol="0">
            <a:spAutoFit/>
          </a:bodyPr>
          <a:lstStyle/>
          <a:p>
            <a:pPr algn="ctr"/>
            <a:r>
              <a:rPr lang="en-US" sz="1400" dirty="0">
                <a:solidFill>
                  <a:schemeClr val="bg1"/>
                </a:solidFill>
              </a:rPr>
              <a:t>$23M</a:t>
            </a:r>
          </a:p>
        </p:txBody>
      </p:sp>
    </p:spTree>
    <p:extLst>
      <p:ext uri="{BB962C8B-B14F-4D97-AF65-F5344CB8AC3E}">
        <p14:creationId xmlns:p14="http://schemas.microsoft.com/office/powerpoint/2010/main" val="323302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5B3E1-C804-5090-38EE-429BE8AB96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A78A6A-CA69-F9D4-FBAB-66CF0B4F932F}"/>
              </a:ext>
            </a:extLst>
          </p:cNvPr>
          <p:cNvSpPr>
            <a:spLocks noGrp="1"/>
          </p:cNvSpPr>
          <p:nvPr>
            <p:ph type="title"/>
          </p:nvPr>
        </p:nvSpPr>
        <p:spPr>
          <a:xfrm>
            <a:off x="1028699" y="999068"/>
            <a:ext cx="10098359" cy="645284"/>
          </a:xfrm>
        </p:spPr>
        <p:txBody>
          <a:bodyPr/>
          <a:lstStyle/>
          <a:p>
            <a:r>
              <a:rPr lang="en-US" sz="3200" dirty="0"/>
              <a:t>How is budget impacted by savings or avoidance?</a:t>
            </a:r>
          </a:p>
        </p:txBody>
      </p:sp>
      <p:sp>
        <p:nvSpPr>
          <p:cNvPr id="8" name="Footer Placeholder 7">
            <a:extLst>
              <a:ext uri="{FF2B5EF4-FFF2-40B4-BE49-F238E27FC236}">
                <a16:creationId xmlns:a16="http://schemas.microsoft.com/office/drawing/2014/main" id="{BADF1C92-211E-247F-9E93-679F512051E6}"/>
              </a:ext>
            </a:extLst>
          </p:cNvPr>
          <p:cNvSpPr>
            <a:spLocks noGrp="1"/>
          </p:cNvSpPr>
          <p:nvPr>
            <p:ph type="ftr" sz="quarter" idx="20"/>
          </p:nvPr>
        </p:nvSpPr>
        <p:spPr>
          <a:xfrm>
            <a:off x="7315200" y="6111433"/>
            <a:ext cx="3811858" cy="363781"/>
          </a:xfrm>
        </p:spPr>
        <p:txBody>
          <a:bodyPr/>
          <a:lstStyle/>
          <a:p>
            <a:pPr algn="r"/>
            <a:r>
              <a:rPr lang="en-US" dirty="0">
                <a:solidFill>
                  <a:schemeClr val="bg1"/>
                </a:solidFill>
              </a:rPr>
              <a:t>procurement simplified	</a:t>
            </a:r>
            <a:r>
              <a:rPr lang="en-US" b="0" dirty="0">
                <a:solidFill>
                  <a:schemeClr val="bg1"/>
                </a:solidFill>
              </a:rPr>
              <a:t>	April 2026</a:t>
            </a:r>
          </a:p>
        </p:txBody>
      </p:sp>
      <p:sp>
        <p:nvSpPr>
          <p:cNvPr id="7" name="TextBox 6">
            <a:extLst>
              <a:ext uri="{FF2B5EF4-FFF2-40B4-BE49-F238E27FC236}">
                <a16:creationId xmlns:a16="http://schemas.microsoft.com/office/drawing/2014/main" id="{34DAF135-4F63-E532-F7B7-BE34D726FF1A}"/>
              </a:ext>
            </a:extLst>
          </p:cNvPr>
          <p:cNvSpPr txBox="1"/>
          <p:nvPr/>
        </p:nvSpPr>
        <p:spPr>
          <a:xfrm>
            <a:off x="1088211" y="2381057"/>
            <a:ext cx="5007790" cy="3754874"/>
          </a:xfrm>
          <a:prstGeom prst="rect">
            <a:avLst/>
          </a:prstGeom>
          <a:noFill/>
        </p:spPr>
        <p:txBody>
          <a:bodyPr wrap="square" rtlCol="0">
            <a:spAutoFit/>
          </a:bodyPr>
          <a:lstStyle/>
          <a:p>
            <a:r>
              <a:rPr lang="en-US" sz="1400" dirty="0">
                <a:solidFill>
                  <a:schemeClr val="bg1"/>
                </a:solidFill>
              </a:rPr>
              <a:t>Budget is a forecast and estimate from finance on how the company is expected to operate, which can cost increase from inflation and costs of new projects.</a:t>
            </a:r>
          </a:p>
          <a:p>
            <a:endParaRPr lang="en-US" sz="1400" dirty="0">
              <a:solidFill>
                <a:schemeClr val="bg1"/>
              </a:solidFill>
            </a:endParaRPr>
          </a:p>
          <a:p>
            <a:r>
              <a:rPr lang="en-US" sz="1400" dirty="0">
                <a:solidFill>
                  <a:schemeClr val="bg1"/>
                </a:solidFill>
              </a:rPr>
              <a:t>Procurement savings and avoidance are tracked and reported entirely separately, but have impact on the budget:</a:t>
            </a:r>
          </a:p>
          <a:p>
            <a:endParaRPr lang="en-US" sz="1400" dirty="0">
              <a:solidFill>
                <a:schemeClr val="bg1"/>
              </a:solidFill>
            </a:endParaRPr>
          </a:p>
          <a:p>
            <a:pPr marL="342900" indent="-342900">
              <a:buFontTx/>
              <a:buAutoNum type="arabicParenR"/>
            </a:pPr>
            <a:r>
              <a:rPr lang="en-US" sz="1400" dirty="0">
                <a:solidFill>
                  <a:schemeClr val="bg1"/>
                </a:solidFill>
              </a:rPr>
              <a:t>There is no change in budget if certain savings are already anticipated in the budget. Procurement tracks them separately as value added by the team.</a:t>
            </a:r>
          </a:p>
          <a:p>
            <a:pPr marL="342900" indent="-342900">
              <a:buFontTx/>
              <a:buAutoNum type="arabicParenR"/>
            </a:pPr>
            <a:endParaRPr lang="en-US" sz="1400" dirty="0">
              <a:solidFill>
                <a:schemeClr val="bg1"/>
              </a:solidFill>
            </a:endParaRPr>
          </a:p>
          <a:p>
            <a:pPr marL="342900" indent="-342900">
              <a:buFontTx/>
              <a:buAutoNum type="arabicParenR"/>
            </a:pPr>
            <a:r>
              <a:rPr lang="en-US" sz="1400" dirty="0">
                <a:solidFill>
                  <a:schemeClr val="bg1"/>
                </a:solidFill>
              </a:rPr>
              <a:t>Budget is only impacted by savings that exceed (or miss) savings that were already planned in the budget.</a:t>
            </a:r>
          </a:p>
          <a:p>
            <a:pPr marL="342900" indent="-342900">
              <a:buFontTx/>
              <a:buAutoNum type="arabicParenR"/>
            </a:pPr>
            <a:endParaRPr lang="en-US" sz="1400" dirty="0">
              <a:solidFill>
                <a:schemeClr val="bg1"/>
              </a:solidFill>
            </a:endParaRPr>
          </a:p>
          <a:p>
            <a:pPr marL="342900" indent="-342900">
              <a:buFontTx/>
              <a:buAutoNum type="arabicParenR"/>
            </a:pPr>
            <a:r>
              <a:rPr lang="en-US" sz="1400" dirty="0">
                <a:solidFill>
                  <a:schemeClr val="bg1"/>
                </a:solidFill>
              </a:rPr>
              <a:t>Total cost savings and cost avoidance include savings already in budget and incremental savings that were not planned in budget.</a:t>
            </a:r>
          </a:p>
        </p:txBody>
      </p:sp>
      <p:cxnSp>
        <p:nvCxnSpPr>
          <p:cNvPr id="14" name="Straight Connector 13">
            <a:extLst>
              <a:ext uri="{FF2B5EF4-FFF2-40B4-BE49-F238E27FC236}">
                <a16:creationId xmlns:a16="http://schemas.microsoft.com/office/drawing/2014/main" id="{9D52DC69-BE86-6635-C8F7-61A57C172318}"/>
              </a:ext>
            </a:extLst>
          </p:cNvPr>
          <p:cNvCxnSpPr>
            <a:cxnSpLocks/>
          </p:cNvCxnSpPr>
          <p:nvPr/>
        </p:nvCxnSpPr>
        <p:spPr>
          <a:xfrm>
            <a:off x="7073786" y="5444419"/>
            <a:ext cx="330471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60C10783-FBB3-BF8E-FAA8-752304357933}"/>
              </a:ext>
            </a:extLst>
          </p:cNvPr>
          <p:cNvSpPr/>
          <p:nvPr/>
        </p:nvSpPr>
        <p:spPr>
          <a:xfrm>
            <a:off x="7465671" y="2661029"/>
            <a:ext cx="864158" cy="2783353"/>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3A3DAAF-5680-FC86-DC6A-C1A12D7F6CFA}"/>
              </a:ext>
            </a:extLst>
          </p:cNvPr>
          <p:cNvSpPr/>
          <p:nvPr/>
        </p:nvSpPr>
        <p:spPr>
          <a:xfrm>
            <a:off x="8689170" y="2842039"/>
            <a:ext cx="864158" cy="2602343"/>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D0B69AA-1267-A06B-3E79-1CD9FA15046C}"/>
              </a:ext>
            </a:extLst>
          </p:cNvPr>
          <p:cNvSpPr txBox="1"/>
          <p:nvPr/>
        </p:nvSpPr>
        <p:spPr>
          <a:xfrm>
            <a:off x="7606644" y="5558037"/>
            <a:ext cx="582211" cy="307777"/>
          </a:xfrm>
          <a:prstGeom prst="rect">
            <a:avLst/>
          </a:prstGeom>
          <a:noFill/>
        </p:spPr>
        <p:txBody>
          <a:bodyPr wrap="none" rtlCol="0">
            <a:spAutoFit/>
          </a:bodyPr>
          <a:lstStyle/>
          <a:p>
            <a:r>
              <a:rPr lang="en-US" sz="1400" dirty="0">
                <a:solidFill>
                  <a:schemeClr val="bg1"/>
                </a:solidFill>
              </a:rPr>
              <a:t>2025</a:t>
            </a:r>
          </a:p>
        </p:txBody>
      </p:sp>
      <p:sp>
        <p:nvSpPr>
          <p:cNvPr id="19" name="TextBox 18">
            <a:extLst>
              <a:ext uri="{FF2B5EF4-FFF2-40B4-BE49-F238E27FC236}">
                <a16:creationId xmlns:a16="http://schemas.microsoft.com/office/drawing/2014/main" id="{66E3ECE5-40B8-0C3B-F2B5-4AE484F9F9DB}"/>
              </a:ext>
            </a:extLst>
          </p:cNvPr>
          <p:cNvSpPr txBox="1"/>
          <p:nvPr/>
        </p:nvSpPr>
        <p:spPr>
          <a:xfrm>
            <a:off x="8744201" y="5552068"/>
            <a:ext cx="739177" cy="523220"/>
          </a:xfrm>
          <a:prstGeom prst="rect">
            <a:avLst/>
          </a:prstGeom>
          <a:noFill/>
        </p:spPr>
        <p:txBody>
          <a:bodyPr wrap="none" rtlCol="0">
            <a:spAutoFit/>
          </a:bodyPr>
          <a:lstStyle/>
          <a:p>
            <a:pPr algn="ctr"/>
            <a:r>
              <a:rPr lang="en-US" sz="1400" dirty="0">
                <a:solidFill>
                  <a:schemeClr val="bg1"/>
                </a:solidFill>
              </a:rPr>
              <a:t>2026</a:t>
            </a:r>
          </a:p>
          <a:p>
            <a:pPr algn="ctr"/>
            <a:r>
              <a:rPr lang="en-US" sz="1400" dirty="0">
                <a:solidFill>
                  <a:schemeClr val="bg1"/>
                </a:solidFill>
              </a:rPr>
              <a:t>budget</a:t>
            </a:r>
          </a:p>
        </p:txBody>
      </p:sp>
      <p:sp>
        <p:nvSpPr>
          <p:cNvPr id="20" name="Rectangle 19">
            <a:extLst>
              <a:ext uri="{FF2B5EF4-FFF2-40B4-BE49-F238E27FC236}">
                <a16:creationId xmlns:a16="http://schemas.microsoft.com/office/drawing/2014/main" id="{FCEF0241-B01D-3EE4-196A-55305FCB72E7}"/>
              </a:ext>
            </a:extLst>
          </p:cNvPr>
          <p:cNvSpPr/>
          <p:nvPr/>
        </p:nvSpPr>
        <p:spPr>
          <a:xfrm>
            <a:off x="8689168" y="2661028"/>
            <a:ext cx="864158" cy="19202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07AF3B4C-3A4B-3A62-28FD-6D6DE44ED19D}"/>
              </a:ext>
            </a:extLst>
          </p:cNvPr>
          <p:cNvSpPr txBox="1"/>
          <p:nvPr/>
        </p:nvSpPr>
        <p:spPr>
          <a:xfrm>
            <a:off x="7465671" y="3801771"/>
            <a:ext cx="864158" cy="307777"/>
          </a:xfrm>
          <a:prstGeom prst="rect">
            <a:avLst/>
          </a:prstGeom>
          <a:noFill/>
        </p:spPr>
        <p:txBody>
          <a:bodyPr wrap="square" rtlCol="0">
            <a:spAutoFit/>
          </a:bodyPr>
          <a:lstStyle/>
          <a:p>
            <a:pPr algn="ctr"/>
            <a:r>
              <a:rPr lang="en-US" sz="1400" dirty="0">
                <a:solidFill>
                  <a:schemeClr val="bg1"/>
                </a:solidFill>
              </a:rPr>
              <a:t>$26M</a:t>
            </a:r>
          </a:p>
        </p:txBody>
      </p:sp>
      <p:sp>
        <p:nvSpPr>
          <p:cNvPr id="23" name="TextBox 22">
            <a:extLst>
              <a:ext uri="{FF2B5EF4-FFF2-40B4-BE49-F238E27FC236}">
                <a16:creationId xmlns:a16="http://schemas.microsoft.com/office/drawing/2014/main" id="{309669B7-3180-8FB5-925A-F90320794BA8}"/>
              </a:ext>
            </a:extLst>
          </p:cNvPr>
          <p:cNvSpPr txBox="1"/>
          <p:nvPr/>
        </p:nvSpPr>
        <p:spPr>
          <a:xfrm>
            <a:off x="8677328" y="2598104"/>
            <a:ext cx="864157" cy="307777"/>
          </a:xfrm>
          <a:prstGeom prst="rect">
            <a:avLst/>
          </a:prstGeom>
          <a:noFill/>
        </p:spPr>
        <p:txBody>
          <a:bodyPr wrap="square" rtlCol="0">
            <a:spAutoFit/>
          </a:bodyPr>
          <a:lstStyle/>
          <a:p>
            <a:pPr algn="ctr"/>
            <a:r>
              <a:rPr lang="en-US" sz="1400" dirty="0">
                <a:solidFill>
                  <a:schemeClr val="bg1"/>
                </a:solidFill>
              </a:rPr>
              <a:t>$1M</a:t>
            </a:r>
          </a:p>
        </p:txBody>
      </p:sp>
      <p:sp>
        <p:nvSpPr>
          <p:cNvPr id="24" name="TextBox 23">
            <a:extLst>
              <a:ext uri="{FF2B5EF4-FFF2-40B4-BE49-F238E27FC236}">
                <a16:creationId xmlns:a16="http://schemas.microsoft.com/office/drawing/2014/main" id="{3C259981-C78C-21F6-7DCF-598322EEABD1}"/>
              </a:ext>
            </a:extLst>
          </p:cNvPr>
          <p:cNvSpPr txBox="1"/>
          <p:nvPr/>
        </p:nvSpPr>
        <p:spPr>
          <a:xfrm>
            <a:off x="8637832" y="2049232"/>
            <a:ext cx="943148" cy="523220"/>
          </a:xfrm>
          <a:prstGeom prst="rect">
            <a:avLst/>
          </a:prstGeom>
          <a:noFill/>
        </p:spPr>
        <p:txBody>
          <a:bodyPr wrap="square" rtlCol="0">
            <a:spAutoFit/>
          </a:bodyPr>
          <a:lstStyle/>
          <a:p>
            <a:pPr algn="ctr"/>
            <a:r>
              <a:rPr lang="en-US" sz="1400" dirty="0">
                <a:solidFill>
                  <a:schemeClr val="bg1"/>
                </a:solidFill>
              </a:rPr>
              <a:t>Savings in budget</a:t>
            </a:r>
          </a:p>
        </p:txBody>
      </p:sp>
      <p:sp>
        <p:nvSpPr>
          <p:cNvPr id="25" name="Rectangle 24">
            <a:extLst>
              <a:ext uri="{FF2B5EF4-FFF2-40B4-BE49-F238E27FC236}">
                <a16:creationId xmlns:a16="http://schemas.microsoft.com/office/drawing/2014/main" id="{14F8BBCA-FA2C-7C5B-0694-67409582E52F}"/>
              </a:ext>
            </a:extLst>
          </p:cNvPr>
          <p:cNvSpPr/>
          <p:nvPr/>
        </p:nvSpPr>
        <p:spPr>
          <a:xfrm>
            <a:off x="9888992" y="3226245"/>
            <a:ext cx="864158" cy="2218137"/>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328F631-D051-C67E-63F2-FB19B1FFBDBD}"/>
              </a:ext>
            </a:extLst>
          </p:cNvPr>
          <p:cNvSpPr/>
          <p:nvPr/>
        </p:nvSpPr>
        <p:spPr>
          <a:xfrm>
            <a:off x="9888985" y="2842039"/>
            <a:ext cx="864158" cy="37490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3EABC5E5-6009-EE24-B6DB-A360BC70B0A9}"/>
              </a:ext>
            </a:extLst>
          </p:cNvPr>
          <p:cNvSpPr txBox="1"/>
          <p:nvPr/>
        </p:nvSpPr>
        <p:spPr>
          <a:xfrm>
            <a:off x="9888986" y="2872903"/>
            <a:ext cx="864157" cy="307777"/>
          </a:xfrm>
          <a:prstGeom prst="rect">
            <a:avLst/>
          </a:prstGeom>
          <a:noFill/>
        </p:spPr>
        <p:txBody>
          <a:bodyPr wrap="square" rtlCol="0">
            <a:spAutoFit/>
          </a:bodyPr>
          <a:lstStyle/>
          <a:p>
            <a:pPr algn="ctr"/>
            <a:r>
              <a:rPr lang="en-US" sz="1400" dirty="0">
                <a:solidFill>
                  <a:schemeClr val="bg1"/>
                </a:solidFill>
              </a:rPr>
              <a:t>$2M</a:t>
            </a:r>
          </a:p>
        </p:txBody>
      </p:sp>
      <p:sp>
        <p:nvSpPr>
          <p:cNvPr id="28" name="TextBox 27">
            <a:extLst>
              <a:ext uri="{FF2B5EF4-FFF2-40B4-BE49-F238E27FC236}">
                <a16:creationId xmlns:a16="http://schemas.microsoft.com/office/drawing/2014/main" id="{C07CF8C9-3728-E299-5B95-D0D3FEB0B031}"/>
              </a:ext>
            </a:extLst>
          </p:cNvPr>
          <p:cNvSpPr txBox="1"/>
          <p:nvPr/>
        </p:nvSpPr>
        <p:spPr>
          <a:xfrm>
            <a:off x="9896633" y="5552068"/>
            <a:ext cx="963725" cy="307777"/>
          </a:xfrm>
          <a:prstGeom prst="rect">
            <a:avLst/>
          </a:prstGeom>
          <a:noFill/>
        </p:spPr>
        <p:txBody>
          <a:bodyPr wrap="none" rtlCol="0">
            <a:spAutoFit/>
          </a:bodyPr>
          <a:lstStyle/>
          <a:p>
            <a:pPr algn="ctr"/>
            <a:r>
              <a:rPr lang="en-US" sz="1400" dirty="0">
                <a:solidFill>
                  <a:schemeClr val="bg1"/>
                </a:solidFill>
              </a:rPr>
              <a:t>2026 cost</a:t>
            </a:r>
          </a:p>
        </p:txBody>
      </p:sp>
      <p:sp>
        <p:nvSpPr>
          <p:cNvPr id="29" name="TextBox 28">
            <a:extLst>
              <a:ext uri="{FF2B5EF4-FFF2-40B4-BE49-F238E27FC236}">
                <a16:creationId xmlns:a16="http://schemas.microsoft.com/office/drawing/2014/main" id="{9A3811FC-5C5F-2F86-6266-22BBFDD920CC}"/>
              </a:ext>
            </a:extLst>
          </p:cNvPr>
          <p:cNvSpPr txBox="1"/>
          <p:nvPr/>
        </p:nvSpPr>
        <p:spPr>
          <a:xfrm>
            <a:off x="9684489" y="2052924"/>
            <a:ext cx="1273150" cy="738664"/>
          </a:xfrm>
          <a:prstGeom prst="rect">
            <a:avLst/>
          </a:prstGeom>
          <a:noFill/>
        </p:spPr>
        <p:txBody>
          <a:bodyPr wrap="square" rtlCol="0">
            <a:spAutoFit/>
          </a:bodyPr>
          <a:lstStyle/>
          <a:p>
            <a:pPr algn="ctr"/>
            <a:r>
              <a:rPr lang="en-US" sz="1400" dirty="0">
                <a:solidFill>
                  <a:schemeClr val="bg1"/>
                </a:solidFill>
              </a:rPr>
              <a:t>Incremental savings not in budget</a:t>
            </a:r>
          </a:p>
        </p:txBody>
      </p:sp>
      <p:sp>
        <p:nvSpPr>
          <p:cNvPr id="30" name="TextBox 29">
            <a:extLst>
              <a:ext uri="{FF2B5EF4-FFF2-40B4-BE49-F238E27FC236}">
                <a16:creationId xmlns:a16="http://schemas.microsoft.com/office/drawing/2014/main" id="{F5C78F1B-2729-CF01-F6B1-EE8CFF73A072}"/>
              </a:ext>
            </a:extLst>
          </p:cNvPr>
          <p:cNvSpPr txBox="1"/>
          <p:nvPr/>
        </p:nvSpPr>
        <p:spPr>
          <a:xfrm>
            <a:off x="8689168" y="3898826"/>
            <a:ext cx="864158" cy="307777"/>
          </a:xfrm>
          <a:prstGeom prst="rect">
            <a:avLst/>
          </a:prstGeom>
          <a:noFill/>
        </p:spPr>
        <p:txBody>
          <a:bodyPr wrap="square" rtlCol="0">
            <a:spAutoFit/>
          </a:bodyPr>
          <a:lstStyle/>
          <a:p>
            <a:pPr algn="ctr"/>
            <a:r>
              <a:rPr lang="en-US" sz="1400" dirty="0">
                <a:solidFill>
                  <a:schemeClr val="bg1"/>
                </a:solidFill>
              </a:rPr>
              <a:t>$25M</a:t>
            </a:r>
          </a:p>
        </p:txBody>
      </p:sp>
      <p:sp>
        <p:nvSpPr>
          <p:cNvPr id="31" name="TextBox 30">
            <a:extLst>
              <a:ext uri="{FF2B5EF4-FFF2-40B4-BE49-F238E27FC236}">
                <a16:creationId xmlns:a16="http://schemas.microsoft.com/office/drawing/2014/main" id="{770431CA-61B2-5239-A482-A2B3EA881B95}"/>
              </a:ext>
            </a:extLst>
          </p:cNvPr>
          <p:cNvSpPr txBox="1"/>
          <p:nvPr/>
        </p:nvSpPr>
        <p:spPr>
          <a:xfrm>
            <a:off x="9888985" y="3994847"/>
            <a:ext cx="864158" cy="307777"/>
          </a:xfrm>
          <a:prstGeom prst="rect">
            <a:avLst/>
          </a:prstGeom>
          <a:noFill/>
        </p:spPr>
        <p:txBody>
          <a:bodyPr wrap="square" rtlCol="0">
            <a:spAutoFit/>
          </a:bodyPr>
          <a:lstStyle/>
          <a:p>
            <a:pPr algn="ctr"/>
            <a:r>
              <a:rPr lang="en-US" sz="1400" dirty="0">
                <a:solidFill>
                  <a:schemeClr val="bg1"/>
                </a:solidFill>
              </a:rPr>
              <a:t>$23M</a:t>
            </a:r>
          </a:p>
        </p:txBody>
      </p:sp>
    </p:spTree>
    <p:extLst>
      <p:ext uri="{BB962C8B-B14F-4D97-AF65-F5344CB8AC3E}">
        <p14:creationId xmlns:p14="http://schemas.microsoft.com/office/powerpoint/2010/main" val="2458391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p:txBody>
          <a:bodyPr/>
          <a:lstStyle/>
          <a:p>
            <a:r>
              <a:rPr lang="en-US" dirty="0"/>
              <a:t>Thank you</a:t>
            </a:r>
          </a:p>
        </p:txBody>
      </p:sp>
      <p:pic>
        <p:nvPicPr>
          <p:cNvPr id="7" name="Picture Placeholder 6" descr="White Darts">
            <a:extLst>
              <a:ext uri="{FF2B5EF4-FFF2-40B4-BE49-F238E27FC236}">
                <a16:creationId xmlns:a16="http://schemas.microsoft.com/office/drawing/2014/main" id="{8A7A839A-FCAC-2F45-B138-DD0DC7C61FB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14" name="Footer Placeholder 7">
            <a:extLst>
              <a:ext uri="{FF2B5EF4-FFF2-40B4-BE49-F238E27FC236}">
                <a16:creationId xmlns:a16="http://schemas.microsoft.com/office/drawing/2014/main" id="{9102BEEE-93DA-FD4B-FB86-773BFBB9CDDE}"/>
              </a:ext>
            </a:extLst>
          </p:cNvPr>
          <p:cNvSpPr txBox="1">
            <a:spLocks/>
          </p:cNvSpPr>
          <p:nvPr/>
        </p:nvSpPr>
        <p:spPr>
          <a:xfrm>
            <a:off x="7315200" y="6111433"/>
            <a:ext cx="3811858" cy="36378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b="1" dirty="0">
                <a:solidFill>
                  <a:schemeClr val="bg1"/>
                </a:solidFill>
              </a:rPr>
              <a:t>procurement simplified</a:t>
            </a:r>
            <a:r>
              <a:rPr lang="en-US" sz="1200" dirty="0">
                <a:solidFill>
                  <a:schemeClr val="bg1"/>
                </a:solidFill>
              </a:rPr>
              <a:t>		April 2026</a:t>
            </a:r>
          </a:p>
        </p:txBody>
      </p:sp>
    </p:spTree>
    <p:extLst>
      <p:ext uri="{BB962C8B-B14F-4D97-AF65-F5344CB8AC3E}">
        <p14:creationId xmlns:p14="http://schemas.microsoft.com/office/powerpoint/2010/main" val="1743235640"/>
      </p:ext>
    </p:extLst>
  </p:cSld>
  <p:clrMapOvr>
    <a:masterClrMapping/>
  </p:clrMapOvr>
</p:sld>
</file>

<file path=ppt/theme/theme1.xml><?xml version="1.0" encoding="utf-8"?>
<a:theme xmlns:a="http://schemas.openxmlformats.org/drawingml/2006/main" name="Theme1">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 id="{44541DF4-21D6-4F7A-B904-007D7865A971}" vid="{47A233BE-44D9-439C-9A9E-AF9EA0822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3149A8C3-21EC-4C35-871F-CCC7148089A3}">
  <ds:schemaRefs>
    <ds:schemaRef ds:uri="http://schemas.microsoft.com/sharepoint/v3/contenttype/forms"/>
  </ds:schemaRefs>
</ds:datastoreItem>
</file>

<file path=customXml/itemProps2.xml><?xml version="1.0" encoding="utf-8"?>
<ds:datastoreItem xmlns:ds="http://schemas.openxmlformats.org/officeDocument/2006/customXml" ds:itemID="{29D363B3-DC66-45B9-8B2A-DA220F5DD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81B53F0-FE0E-4C4C-84FF-93580062270A}">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
  <TotalTime>1253</TotalTime>
  <Words>841</Words>
  <Application>Microsoft Macintosh PowerPoint</Application>
  <PresentationFormat>Widescreen</PresentationFormat>
  <Paragraphs>98</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Arial Nova</vt:lpstr>
      <vt:lpstr>Calibri</vt:lpstr>
      <vt:lpstr>Poppins</vt:lpstr>
      <vt:lpstr>Wingdings</vt:lpstr>
      <vt:lpstr>Theme1</vt:lpstr>
      <vt:lpstr>Savings methodology</vt:lpstr>
      <vt:lpstr>Procurement is aligned with finance on savings methodology and terms</vt:lpstr>
      <vt:lpstr>What are cash savings and how are they calculated?</vt:lpstr>
      <vt:lpstr>How are baseline costs determined?</vt:lpstr>
      <vt:lpstr>What is cost avoidance and how is it calculated?</vt:lpstr>
      <vt:lpstr>What are in-year and wrap-around savings?</vt:lpstr>
      <vt:lpstr>How is budget impacted by savings or avoidance?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Agha Ali Raza</cp:lastModifiedBy>
  <cp:revision>56</cp:revision>
  <dcterms:created xsi:type="dcterms:W3CDTF">2026-04-19T16:54:03Z</dcterms:created>
  <dcterms:modified xsi:type="dcterms:W3CDTF">2026-05-10T13:05:44Z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