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4"/>
  </p:sldMasterIdLst>
  <p:notesMasterIdLst>
    <p:notesMasterId r:id="rId10"/>
  </p:notesMasterIdLst>
  <p:sldIdLst>
    <p:sldId id="335" r:id="rId5"/>
    <p:sldId id="356" r:id="rId6"/>
    <p:sldId id="357" r:id="rId7"/>
    <p:sldId id="358" r:id="rId8"/>
    <p:sldId id="35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7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1" autoAdjust="0"/>
    <p:restoredTop sz="95210" autoAdjust="0"/>
  </p:normalViewPr>
  <p:slideViewPr>
    <p:cSldViewPr snapToGrid="0">
      <p:cViewPr varScale="1">
        <p:scale>
          <a:sx n="110" d="100"/>
          <a:sy n="110" d="100"/>
        </p:scale>
        <p:origin x="680" y="176"/>
      </p:cViewPr>
      <p:guideLst>
        <p:guide orient="horz" pos="3672"/>
        <p:guide pos="3840"/>
      </p:guideLst>
    </p:cSldViewPr>
  </p:slideViewPr>
  <p:outlineViewPr>
    <p:cViewPr>
      <p:scale>
        <a:sx n="33" d="100"/>
        <a:sy n="33" d="100"/>
      </p:scale>
      <p:origin x="0" y="-1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4/26/26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31DFB3-42E8-9540-92FB-4AE3F4203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1"/>
            <a:ext cx="11158847" cy="58248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3C1B90-0A14-7B4B-B05B-357A6A88291E}"/>
              </a:ext>
            </a:extLst>
          </p:cNvPr>
          <p:cNvCxnSpPr>
            <a:cxnSpLocks/>
          </p:cNvCxnSpPr>
          <p:nvPr userDrawn="1"/>
        </p:nvCxnSpPr>
        <p:spPr>
          <a:xfrm>
            <a:off x="1036261" y="4159793"/>
            <a:ext cx="10122586" cy="0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90097E88-8912-8A4F-9D00-BDA132434F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33153" y="4728131"/>
            <a:ext cx="7806047" cy="28116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8E2CE6-6A25-40B9-BD31-82C750738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313" y="1656344"/>
            <a:ext cx="7805737" cy="2113466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7687ADE-BAA9-634F-96B8-ACF4EE9BD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286000"/>
            <a:ext cx="7810499" cy="29045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BEC4E73-6A9F-2F46-89D1-559CE56C12BE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88BFD865-74BB-5B40-8DA8-7D7B921A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1D589B3-67A1-4B39-9EEF-2FB7AB10EC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5D91E6B-55B5-4092-AD3B-F7E1FD00459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3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8700" y="2286003"/>
            <a:ext cx="4876800" cy="35686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54824" y="990600"/>
            <a:ext cx="4837176" cy="483717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AE1D3B9-B2D1-4927-BE44-8408FBD84C0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7447116-BCE7-456E-88B8-96ADC76E5FC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3B6347-A35F-4216-9988-7393E598E12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16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D808B2-C5CA-FE45-B556-461D856BF7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25CA9F-967F-1545-8E32-09F4DB0F04F6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4475" y="1862667"/>
            <a:ext cx="10103049" cy="867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69DD4EBD-237B-7245-A9C2-A37674E23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6815779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BA6D65B-10A2-D743-9FFA-D14B8696F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FCB9F5CF-0F1D-284B-B997-AC308FED47B9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951345" y="2286000"/>
            <a:ext cx="9145155" cy="31649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652B48-7CDD-5645-B29B-54727CA5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0F4C76-2690-7448-8D03-9692C2BB101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C09B5-CD25-4B65-9120-D8EBD79ABC8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281DE-BBF4-4AA1-B110-DC418232A01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9333A-6926-414D-9C9D-B62395A38A8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65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6" pos="63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855E5B9-5A63-2D46-8653-3FD1F538F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4453"/>
            <a:ext cx="11158847" cy="58248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03FB492B-801F-1741-BD1B-89F9C6BFF0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028700" y="2423161"/>
            <a:ext cx="9067800" cy="22274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74545B3-0290-D848-BDB5-811BC52BD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10096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709460-09E4-854A-889B-491A934DE40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F749A19-BE29-4599-ABBE-E7C61FF9EE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8F30C11-6611-47E2-9CF7-8EE77F4CD1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AF710E8-4CE9-4D79-8121-DD559D321EC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503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6" pos="63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A99595-F780-594B-8C36-E4E5AF5E1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AFB169-81B7-454B-BE19-407333C86F3B}"/>
              </a:ext>
            </a:extLst>
          </p:cNvPr>
          <p:cNvCxnSpPr>
            <a:cxnSpLocks/>
          </p:cNvCxnSpPr>
          <p:nvPr userDrawn="1"/>
        </p:nvCxnSpPr>
        <p:spPr>
          <a:xfrm>
            <a:off x="2184935" y="1874704"/>
            <a:ext cx="8973912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04344"/>
            <a:ext cx="7810500" cy="29892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A06611-233D-45FA-A146-AB9D4F4A78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525" y="978781"/>
            <a:ext cx="1589372" cy="1325563"/>
          </a:xfrm>
          <a:prstGeom prst="rect">
            <a:avLst/>
          </a:prstGeom>
        </p:spPr>
        <p:txBody>
          <a:bodyPr/>
          <a:lstStyle>
            <a:lvl1pPr>
              <a:defRPr sz="20000"/>
            </a:lvl1pPr>
          </a:lstStyle>
          <a:p>
            <a:r>
              <a:rPr lang="en-US" dirty="0"/>
              <a:t>“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4887C6-2D97-4388-AA65-CEEA6591BFB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F84EFA-1D77-40D3-B5AC-6652DC26F0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13CA07C-1BC2-4B16-8557-27C373CFCE9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44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FAD8BFA-14F6-F54A-AB64-29F9F7616A7D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4640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B9E731-6B9B-024E-9360-F9F34CC663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4313437"/>
            <a:ext cx="1828800" cy="4012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FD3D9C96-2F42-E545-BD97-AC8568E2F4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87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892AA37C-BA0F-9C4F-B098-EDFE391C47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84600" y="4332486"/>
            <a:ext cx="1828800" cy="4012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EEAAAC92-F1DA-6847-8D56-1ACCD5E3B0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846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F4E4153D-E2B3-7D4A-8D92-FF6597B2F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512" y="431343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0D6B703A-5BF6-744F-A3D3-C65E3F8B3B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31512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82A9FE5-981A-B340-B8F8-D2DB83C196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96400" y="433248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94B2391-B4C8-5542-8285-39BAD874EC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296400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7" name="Picture Placeholder 25">
            <a:extLst>
              <a:ext uri="{FF2B5EF4-FFF2-40B4-BE49-F238E27FC236}">
                <a16:creationId xmlns:a16="http://schemas.microsoft.com/office/drawing/2014/main" id="{A2D87BC1-884E-CD4E-BABF-B7AF4DF786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287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DB0763B3-E65F-8A47-AA7C-C9A56C5060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7846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9" name="Picture Placeholder 25">
            <a:extLst>
              <a:ext uri="{FF2B5EF4-FFF2-40B4-BE49-F238E27FC236}">
                <a16:creationId xmlns:a16="http://schemas.microsoft.com/office/drawing/2014/main" id="{1E0F47CF-6DE7-F745-B9D8-55421009AF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405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0" name="Picture Placeholder 25">
            <a:extLst>
              <a:ext uri="{FF2B5EF4-FFF2-40B4-BE49-F238E27FC236}">
                <a16:creationId xmlns:a16="http://schemas.microsoft.com/office/drawing/2014/main" id="{B4621956-6AB4-E346-8900-9AE2A51ADBC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296400" y="2314278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B64062A-6292-0441-95CB-9A91F49DB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83883EC-FACE-4093-9976-8B0D4C8BEBCC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2611EE2-9C8D-405E-9ABF-8EFD1E1D6BB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FE126EB-13BB-4830-A999-3778C11747A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63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 userDrawn="1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8" orient="horz" pos="3072" userDrawn="1">
          <p15:clr>
            <a:srgbClr val="FBAE40"/>
          </p15:clr>
        </p15:guide>
        <p15:guide id="13" pos="6384" userDrawn="1">
          <p15:clr>
            <a:srgbClr val="FBAE40"/>
          </p15:clr>
        </p15:guide>
        <p15:guide id="14" orient="horz" pos="321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id="{A116A2E3-682D-BD4F-9FC9-4546B0C9A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D64AC08-85A6-6F44-88B4-3FAE91B70C1B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1056DE-470B-C64D-99AE-5039A021EC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4ADA9C53-0DC4-4D43-B80C-9B0A9E0EBD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672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F8E68047-DF25-AB45-A0F0-F4DFE23516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6672" y="3336211"/>
            <a:ext cx="2286000" cy="24909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61DB1B27-14E7-1549-BDAA-6DD31A1B1F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839200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69D66743-22F2-C84F-9FD2-F350766D6C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839200" y="3331030"/>
            <a:ext cx="2286000" cy="24665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4A38EF55-8739-4A40-A228-67296EA938B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74144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268DC74C-B0F9-2649-BEC3-BBA0BD73765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921" y="3331029"/>
            <a:ext cx="2286000" cy="24665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1422B-E6C5-43B2-9F2B-DECEB381214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68377" y="3331029"/>
            <a:ext cx="2286000" cy="24669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>
              <a:buNone/>
              <a:defRPr sz="14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C81DA9-1713-43A7-A2CF-A9525B11AF43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6A8F0-5D79-4C8A-9966-308409EB26B0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85BAE5-43DA-49F0-89E6-66D549C52389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256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14" pos="148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1C010F4-E1E5-354F-9B4A-6253D3DC2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C2F7C8C0-EB32-3C44-930E-DE05403C543A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85649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06473F2-000A-7C44-9048-A0C0D4B65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6A0597E-7AE3-F242-9DDF-F678A5E11458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AB7162A-656B-3447-976F-951853C325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49638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8B98E47-9A5A-E54C-A093-86D516AAD0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58199" y="2328554"/>
            <a:ext cx="4868860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274C5-9C2D-4A46-AEAE-9DBE1C41747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419017-8DD9-4B28-B0F1-E82FFB8C1DF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BFF08-A844-4449-9EC2-5B6B6C2D62A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67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2476683E-62F2-7746-A136-3A729C70D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52691"/>
            <a:ext cx="307815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EF5BDE3-656A-414E-BE18-702CA738A9D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039099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EAADDF0-090D-2C4F-BE2D-160C2C55029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39760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E0EAFBC-DE77-7648-95EC-91DDA529F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2A16A97-402E-8040-9B48-1B6ED23ABC4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4BD319C-69C3-3D46-977C-F80FD35E3C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31731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F6FB95E-AD0D-3843-8241-AB907F5915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66252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C85BB87-C622-304F-9F58-8716188AA5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33114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6B0B5-56D6-429D-BC3A-5E501EDADA8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8DFE9-DB89-4EB9-9FB1-D484EC0C1B5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C09F4-4087-4A1E-B8B8-85A748DC901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80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80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D6FA74B-53F8-584F-85D3-47FB14D4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152369-C198-1E48-8F65-F6AC0534DFF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8921E4-02B0-3748-9844-933F710058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21923"/>
            <a:ext cx="4876800" cy="3825952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3048678-0BD6-C448-8690-BD61FC6095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8400" y="2286000"/>
            <a:ext cx="4876800" cy="2746375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C8134C-ADB9-4E1C-97DD-12E5DE2C775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A0C24D-14BB-46C9-A4C2-DB15E4FB9B2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3D085-5F13-41E2-9C46-08E3E2846C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8897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107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dirty="0"/>
              <a:t>Click to edit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57107" y="2286003"/>
            <a:ext cx="4876800" cy="23327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6261560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90600"/>
            <a:ext cx="4837176" cy="483717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8B57D363-927D-CE43-AD8A-2F5E6CC59E9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57107" y="4659581"/>
            <a:ext cx="4876800" cy="54303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B2FDBC3-20E9-45B6-850D-2F34EA22D1B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C17A152-7FD0-42FA-9937-8667D4B7515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87AABD-BCAB-4325-8510-954CAAD92A9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41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79F22C8-3EAB-425F-ADBA-3A162D820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30818" y="6292334"/>
            <a:ext cx="1522982" cy="18288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C4B4F87-0B31-4EDA-8270-4233B0D8F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98180" y="6294120"/>
            <a:ext cx="1462788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05EC255-976A-48BF-A8A0-1ECEBDFBB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3500" y="6292334"/>
            <a:ext cx="41275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74" r:id="rId2"/>
    <p:sldLayoutId id="2147483673" r:id="rId3"/>
    <p:sldLayoutId id="2147483671" r:id="rId4"/>
    <p:sldLayoutId id="2147483678" r:id="rId5"/>
    <p:sldLayoutId id="2147483676" r:id="rId6"/>
    <p:sldLayoutId id="2147483677" r:id="rId7"/>
    <p:sldLayoutId id="2147483660" r:id="rId8"/>
    <p:sldLayoutId id="2147483675" r:id="rId9"/>
    <p:sldLayoutId id="2147483679" r:id="rId10"/>
    <p:sldLayoutId id="2147483680" r:id="rId11"/>
    <p:sldLayoutId id="2147483681" r:id="rId12"/>
    <p:sldLayoutId id="2147483684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7008" userDrawn="1">
          <p15:clr>
            <a:srgbClr val="F26B43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24" userDrawn="1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orient="horz" pos="624" userDrawn="1">
          <p15:clr>
            <a:srgbClr val="F26B43"/>
          </p15:clr>
        </p15:guide>
        <p15:guide id="18" orient="horz" pos="3672" userDrawn="1">
          <p15:clr>
            <a:srgbClr val="F26B43"/>
          </p15:clr>
        </p15:guide>
        <p15:guide id="19" pos="3984" userDrawn="1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C99CF7C-AFAB-48F1-8FC3-CCCE98982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ECC17-4660-124A-8996-54F15FD169C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b="1" dirty="0"/>
              <a:t>procurement simplified</a:t>
            </a:r>
            <a:r>
              <a:rPr lang="en-US" dirty="0"/>
              <a:t>		Template		April 2026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473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0D102-1750-7FF2-4834-F4CD7F9D0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39EFF13-E71F-DFDA-2E55-2061FD11B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999068"/>
            <a:ext cx="10098359" cy="645284"/>
          </a:xfrm>
        </p:spPr>
        <p:txBody>
          <a:bodyPr/>
          <a:lstStyle/>
          <a:p>
            <a:r>
              <a:rPr lang="en-US" sz="3200" dirty="0"/>
              <a:t>A mature procurement function delivers value beyond savings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B5383C-F381-9B8A-AFC0-A6E2D2C52B97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7315200" y="6111433"/>
            <a:ext cx="3811858" cy="363781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procurement simplified	</a:t>
            </a:r>
            <a:r>
              <a:rPr lang="en-US" b="0" dirty="0">
                <a:solidFill>
                  <a:schemeClr val="bg1"/>
                </a:solidFill>
              </a:rPr>
              <a:t>	April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E9CAD0-8346-BB83-A125-4CB898FAC4AB}"/>
              </a:ext>
            </a:extLst>
          </p:cNvPr>
          <p:cNvSpPr txBox="1"/>
          <p:nvPr/>
        </p:nvSpPr>
        <p:spPr>
          <a:xfrm>
            <a:off x="1147723" y="3382675"/>
            <a:ext cx="93531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Save costs </a:t>
            </a:r>
            <a:r>
              <a:rPr lang="en-US" sz="3200" dirty="0">
                <a:solidFill>
                  <a:schemeClr val="accent1"/>
                </a:solidFill>
              </a:rPr>
              <a:t>+</a:t>
            </a:r>
            <a:r>
              <a:rPr lang="en-US" sz="3200" dirty="0">
                <a:solidFill>
                  <a:schemeClr val="bg1"/>
                </a:solidFill>
              </a:rPr>
              <a:t> Improve performance </a:t>
            </a:r>
            <a:r>
              <a:rPr lang="en-US" sz="3200" dirty="0">
                <a:solidFill>
                  <a:schemeClr val="accent1"/>
                </a:solidFill>
              </a:rPr>
              <a:t>+</a:t>
            </a:r>
            <a:r>
              <a:rPr lang="en-US" sz="3200" dirty="0">
                <a:solidFill>
                  <a:schemeClr val="bg1"/>
                </a:solidFill>
              </a:rPr>
              <a:t> Mitigate risks</a:t>
            </a:r>
          </a:p>
        </p:txBody>
      </p:sp>
    </p:spTree>
    <p:extLst>
      <p:ext uri="{BB962C8B-B14F-4D97-AF65-F5344CB8AC3E}">
        <p14:creationId xmlns:p14="http://schemas.microsoft.com/office/powerpoint/2010/main" val="2324195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0A41C-3709-5921-7500-617D374E3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0410C55-CD6A-E8C1-890B-4EF20705D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999068"/>
            <a:ext cx="10098359" cy="645284"/>
          </a:xfrm>
        </p:spPr>
        <p:txBody>
          <a:bodyPr/>
          <a:lstStyle/>
          <a:p>
            <a:r>
              <a:rPr lang="en-US" sz="3200" dirty="0"/>
              <a:t>Our procurement team generates business impact through multiple levers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FD17BD-76AD-27E6-40B0-F5CADF83CB86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7315200" y="6111433"/>
            <a:ext cx="3811858" cy="363781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procurement simplified	</a:t>
            </a:r>
            <a:r>
              <a:rPr lang="en-US" b="0" dirty="0">
                <a:solidFill>
                  <a:schemeClr val="bg1"/>
                </a:solidFill>
              </a:rPr>
              <a:t>	April 2026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BE08DC0-2F6B-0F2E-3C74-26601CEF74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908794"/>
              </p:ext>
            </p:extLst>
          </p:nvPr>
        </p:nvGraphicFramePr>
        <p:xfrm>
          <a:off x="1040273" y="1886672"/>
          <a:ext cx="10098360" cy="4113215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142764">
                  <a:extLst>
                    <a:ext uri="{9D8B030D-6E8A-4147-A177-3AD203B41FA5}">
                      <a16:colId xmlns:a16="http://schemas.microsoft.com/office/drawing/2014/main" val="836933782"/>
                    </a:ext>
                  </a:extLst>
                </a:gridCol>
                <a:gridCol w="4757195">
                  <a:extLst>
                    <a:ext uri="{9D8B030D-6E8A-4147-A177-3AD203B41FA5}">
                      <a16:colId xmlns:a16="http://schemas.microsoft.com/office/drawing/2014/main" val="2569915798"/>
                    </a:ext>
                  </a:extLst>
                </a:gridCol>
                <a:gridCol w="1701479">
                  <a:extLst>
                    <a:ext uri="{9D8B030D-6E8A-4147-A177-3AD203B41FA5}">
                      <a16:colId xmlns:a16="http://schemas.microsoft.com/office/drawing/2014/main" val="1737751067"/>
                    </a:ext>
                  </a:extLst>
                </a:gridCol>
                <a:gridCol w="1496922">
                  <a:extLst>
                    <a:ext uri="{9D8B030D-6E8A-4147-A177-3AD203B41FA5}">
                      <a16:colId xmlns:a16="http://schemas.microsoft.com/office/drawing/2014/main" val="833433973"/>
                    </a:ext>
                  </a:extLst>
                </a:gridCol>
              </a:tblGrid>
              <a:tr h="69894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Procurement lever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What is the business impact?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What are successful examples?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What is our involvement?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399093"/>
                  </a:ext>
                </a:extLst>
              </a:tr>
              <a:tr h="5914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/>
                        <a:t>1) Category strategy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/>
                        <a:t>We should align procurement goals with business goals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/>
                        <a:t>We should analyze the market to determine vendor mix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458036"/>
                  </a:ext>
                </a:extLst>
              </a:tr>
              <a:tr h="591414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0" dirty="0"/>
                        <a:t>2) Requirements analysis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/>
                        <a:t>We should only spend if there is ROI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/>
                        <a:t>We should always buy the right quantity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973752"/>
                  </a:ext>
                </a:extLst>
              </a:tr>
              <a:tr h="5914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/>
                        <a:t>3) RFPs / RFQs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/>
                        <a:t>We should get competitive bids to get the most value from vendors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/>
                        <a:t>We should drive innovation through better vendor selection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6256410"/>
                  </a:ext>
                </a:extLst>
              </a:tr>
              <a:tr h="304668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0" dirty="0"/>
                        <a:t>4) Contract negotiation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We should negotiate favorable commercial and legal terms with most vendors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1446073"/>
                  </a:ext>
                </a:extLst>
              </a:tr>
              <a:tr h="5914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/>
                        <a:t>5) Supplier relationship management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/>
                        <a:t>We should monitor vendor performance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/>
                        <a:t>We should drive continuous improvement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8001126"/>
                  </a:ext>
                </a:extLst>
              </a:tr>
              <a:tr h="5914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/>
                        <a:t>6) Risk mitigation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/>
                        <a:t>We should evaluate all third-party risks upfront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/>
                        <a:t>We should mitigate dependence on vendors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5657646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A61AA6D1-AF9F-B728-9A0C-0FFB909BEC4F}"/>
              </a:ext>
            </a:extLst>
          </p:cNvPr>
          <p:cNvSpPr/>
          <p:nvPr/>
        </p:nvSpPr>
        <p:spPr>
          <a:xfrm>
            <a:off x="10243031" y="3954855"/>
            <a:ext cx="217282" cy="2233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1F0E6D2-2B16-DD0D-FB6B-1CED877F4671}"/>
              </a:ext>
            </a:extLst>
          </p:cNvPr>
          <p:cNvSpPr/>
          <p:nvPr/>
        </p:nvSpPr>
        <p:spPr>
          <a:xfrm>
            <a:off x="10243031" y="4478369"/>
            <a:ext cx="217282" cy="22331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B652656-748C-B5C1-116B-8F4C8BEC2046}"/>
              </a:ext>
            </a:extLst>
          </p:cNvPr>
          <p:cNvSpPr/>
          <p:nvPr/>
        </p:nvSpPr>
        <p:spPr>
          <a:xfrm>
            <a:off x="10246815" y="5576402"/>
            <a:ext cx="217282" cy="22331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0F97710-66FE-B999-CEDB-90A63BBB218F}"/>
              </a:ext>
            </a:extLst>
          </p:cNvPr>
          <p:cNvSpPr/>
          <p:nvPr/>
        </p:nvSpPr>
        <p:spPr>
          <a:xfrm>
            <a:off x="10243031" y="3374972"/>
            <a:ext cx="217282" cy="2233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88FFC21-0356-1148-412E-7B242BCA7260}"/>
              </a:ext>
            </a:extLst>
          </p:cNvPr>
          <p:cNvSpPr/>
          <p:nvPr/>
        </p:nvSpPr>
        <p:spPr>
          <a:xfrm>
            <a:off x="10243031" y="4998448"/>
            <a:ext cx="217282" cy="22331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0129230-A341-2826-DD8B-F01E6110DE0A}"/>
              </a:ext>
            </a:extLst>
          </p:cNvPr>
          <p:cNvSpPr/>
          <p:nvPr/>
        </p:nvSpPr>
        <p:spPr>
          <a:xfrm>
            <a:off x="10243031" y="2795089"/>
            <a:ext cx="217282" cy="2233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961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BBD99-C4B3-8F1A-460E-586F142C3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4FF277-D31B-3D24-0A2A-1A2049ECD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999068"/>
            <a:ext cx="10098359" cy="645284"/>
          </a:xfrm>
        </p:spPr>
        <p:txBody>
          <a:bodyPr/>
          <a:lstStyle/>
          <a:p>
            <a:r>
              <a:rPr lang="en-US" sz="3200" dirty="0"/>
              <a:t>Our 1-year (short term) and 4-year (long term) plans proactively align with company direction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CF63D3-84E2-D70F-E2F3-CA007E9755B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7315200" y="6111433"/>
            <a:ext cx="3811858" cy="363781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procurement simplified	</a:t>
            </a:r>
            <a:r>
              <a:rPr lang="en-US" b="0" dirty="0">
                <a:solidFill>
                  <a:schemeClr val="bg1"/>
                </a:solidFill>
              </a:rPr>
              <a:t>	April 2026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8ABC304-61CD-0E08-6440-FC572F4DB8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017495"/>
              </p:ext>
            </p:extLst>
          </p:nvPr>
        </p:nvGraphicFramePr>
        <p:xfrm>
          <a:off x="1040274" y="1893237"/>
          <a:ext cx="10098360" cy="411402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339599">
                  <a:extLst>
                    <a:ext uri="{9D8B030D-6E8A-4147-A177-3AD203B41FA5}">
                      <a16:colId xmlns:a16="http://schemas.microsoft.com/office/drawing/2014/main" val="4197145538"/>
                    </a:ext>
                  </a:extLst>
                </a:gridCol>
                <a:gridCol w="2919587">
                  <a:extLst>
                    <a:ext uri="{9D8B030D-6E8A-4147-A177-3AD203B41FA5}">
                      <a16:colId xmlns:a16="http://schemas.microsoft.com/office/drawing/2014/main" val="1442342929"/>
                    </a:ext>
                  </a:extLst>
                </a:gridCol>
                <a:gridCol w="2919587">
                  <a:extLst>
                    <a:ext uri="{9D8B030D-6E8A-4147-A177-3AD203B41FA5}">
                      <a16:colId xmlns:a16="http://schemas.microsoft.com/office/drawing/2014/main" val="2153933873"/>
                    </a:ext>
                  </a:extLst>
                </a:gridCol>
                <a:gridCol w="2919587">
                  <a:extLst>
                    <a:ext uri="{9D8B030D-6E8A-4147-A177-3AD203B41FA5}">
                      <a16:colId xmlns:a16="http://schemas.microsoft.com/office/drawing/2014/main" val="176421080"/>
                    </a:ext>
                  </a:extLst>
                </a:gridCol>
              </a:tblGrid>
              <a:tr h="5794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9pPr>
                    </a:lstStyle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Procurement category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9pPr>
                    </a:lstStyle>
                    <a:p>
                      <a:pPr algn="l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Category strategy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 Nova" panose="020B0504020202020204" pitchFamily="34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Poppins"/>
                        </a:defRPr>
                      </a:lvl9pPr>
                    </a:lstStyle>
                    <a:p>
                      <a:pPr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2026 plan (highest priority)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 Nova" panose="020B0504020202020204" pitchFamily="34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4-year plan (ideal state)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14330"/>
                  </a:ext>
                </a:extLst>
              </a:tr>
              <a:tr h="9077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9pPr>
                    </a:lstStyle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Transport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Mitigate carrier price risk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Collaborate with group on unconstrained allocation plan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9pPr>
                    </a:lstStyle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Support allocation plan data analysis and contract renegotiations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QBRs with 3 carriers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Fully implement transport allocation strategy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QBRs with all carriers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2503846"/>
                  </a:ext>
                </a:extLst>
              </a:tr>
              <a:tr h="811216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Internet &amp; communication services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Lead RFPs for any new tech capabilities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Drive savings from renewals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Manage all renewals and new capabilities for more than $100k/yr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QBRs with 3 vendors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Manage all tech spend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QBRs with all strategic vendors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1021540"/>
                  </a:ext>
                </a:extLst>
              </a:tr>
              <a:tr h="1139565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Facility services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Consolidate and centralize key services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Standardize equipment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Consolidate and centrally manage 6 key services (including 3 from 2025)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Standardize equipment based on initial list from fulfilment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Centrally manage 10-15 key services with 3 qualified vendors per service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Standardize all equipment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5425424"/>
                  </a:ext>
                </a:extLst>
              </a:tr>
              <a:tr h="676013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Corporate services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Mitigate temp labor price risk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Lead RFPs and large renewals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QBRs with all temp labor agencies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oppins"/>
                        </a:defRPr>
                      </a:lvl9pPr>
                    </a:lstStyle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  <a:cs typeface="Poppins" panose="00000500000000000000" pitchFamily="2" charset="0"/>
                        </a:rPr>
                        <a:t>Manage all corporate services spend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7088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7620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67F85-B014-E54D-AC82-A789515E8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7" name="Picture Placeholder 6" descr="White Darts">
            <a:extLst>
              <a:ext uri="{FF2B5EF4-FFF2-40B4-BE49-F238E27FC236}">
                <a16:creationId xmlns:a16="http://schemas.microsoft.com/office/drawing/2014/main" id="{8A7A839A-FCAC-2F45-B138-DD0DC7C61FB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9102BEEE-93DA-FD4B-FB86-773BFBB9CDDE}"/>
              </a:ext>
            </a:extLst>
          </p:cNvPr>
          <p:cNvSpPr txBox="1">
            <a:spLocks/>
          </p:cNvSpPr>
          <p:nvPr/>
        </p:nvSpPr>
        <p:spPr>
          <a:xfrm>
            <a:off x="7315200" y="6111433"/>
            <a:ext cx="3811858" cy="36378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b="1" dirty="0">
                <a:solidFill>
                  <a:schemeClr val="bg1"/>
                </a:solidFill>
              </a:rPr>
              <a:t>procurement simplified</a:t>
            </a:r>
            <a:r>
              <a:rPr lang="en-US" sz="1200" dirty="0">
                <a:solidFill>
                  <a:schemeClr val="bg1"/>
                </a:solidFill>
              </a:rPr>
              <a:t>		April 2026</a:t>
            </a:r>
          </a:p>
        </p:txBody>
      </p:sp>
    </p:spTree>
    <p:extLst>
      <p:ext uri="{BB962C8B-B14F-4D97-AF65-F5344CB8AC3E}">
        <p14:creationId xmlns:p14="http://schemas.microsoft.com/office/powerpoint/2010/main" val="1743235640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35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issPresentation A_Win32_MW_JS_SL_v2" id="{44541DF4-21D6-4F7A-B904-007D7865A971}" vid="{47A233BE-44D9-439C-9A9E-AF9EA0822A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49A8C3-21EC-4C35-871F-CCC7148089A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1B53F0-FE0E-4C4C-84FF-93580062270A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29D363B3-DC66-45B9-8B2A-DA220F5DD1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367</Words>
  <Application>Microsoft Macintosh PowerPoint</Application>
  <PresentationFormat>Widescreen</PresentationFormat>
  <Paragraphs>62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Arial Nova</vt:lpstr>
      <vt:lpstr>Calibri</vt:lpstr>
      <vt:lpstr>Wingdings</vt:lpstr>
      <vt:lpstr>Theme1</vt:lpstr>
      <vt:lpstr>Category strategies</vt:lpstr>
      <vt:lpstr>A mature procurement function delivers value beyond savings</vt:lpstr>
      <vt:lpstr>Our procurement team generates business impact through multiple levers</vt:lpstr>
      <vt:lpstr>Our 1-year (short term) and 4-year (long term) plans proactively align with company direction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Agha Ali Raza</cp:lastModifiedBy>
  <cp:revision>19</cp:revision>
  <dcterms:created xsi:type="dcterms:W3CDTF">2026-04-19T16:54:03Z</dcterms:created>
  <dcterms:modified xsi:type="dcterms:W3CDTF">2026-04-26T04:15:28Z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