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2"/>
  </p:notesMasterIdLst>
  <p:sldIdLst>
    <p:sldId id="335" r:id="rId5"/>
    <p:sldId id="356" r:id="rId6"/>
    <p:sldId id="357" r:id="rId7"/>
    <p:sldId id="358" r:id="rId8"/>
    <p:sldId id="360" r:id="rId9"/>
    <p:sldId id="359" r:id="rId10"/>
    <p:sldId id="35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1" autoAdjust="0"/>
    <p:restoredTop sz="95210" autoAdjust="0"/>
  </p:normalViewPr>
  <p:slideViewPr>
    <p:cSldViewPr snapToGrid="0">
      <p:cViewPr varScale="1">
        <p:scale>
          <a:sx n="110" d="100"/>
          <a:sy n="110" d="100"/>
        </p:scale>
        <p:origin x="680" y="176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4/20/26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/>
              <a:t>procurement simplified</a:t>
            </a:r>
            <a:r>
              <a:rPr lang="en-US" dirty="0"/>
              <a:t>		Template		April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D102-1750-7FF2-4834-F4CD7F9D0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9EFF13-E71F-DFDA-2E55-2061FD11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We will target in-year cost savings and cost avoidance of $5 million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B5383C-F381-9B8A-AFC0-A6E2D2C52B9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FAF117-465A-5FD1-CF5A-EF7C2BFD5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20826"/>
              </p:ext>
            </p:extLst>
          </p:nvPr>
        </p:nvGraphicFramePr>
        <p:xfrm>
          <a:off x="1040274" y="1893237"/>
          <a:ext cx="10098360" cy="407929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39599">
                  <a:extLst>
                    <a:ext uri="{9D8B030D-6E8A-4147-A177-3AD203B41FA5}">
                      <a16:colId xmlns:a16="http://schemas.microsoft.com/office/drawing/2014/main" val="4197145538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1442342929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2153933873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176421080"/>
                    </a:ext>
                  </a:extLst>
                </a:gridCol>
              </a:tblGrid>
              <a:tr h="5665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Procurement category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Category strategy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2025 baseline spend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2026 savings target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4330"/>
                  </a:ext>
                </a:extLst>
              </a:tr>
              <a:tr h="8876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Transport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Mitigate carrier price risk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Collaborate with group on unconstrained allocation plan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$250M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$40M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503846"/>
                  </a:ext>
                </a:extLst>
              </a:tr>
              <a:tr h="98205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Internet &amp; communication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Lead RFPs for any new tech capabilities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Drive savings from renewals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Consolidate group capabilities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$100M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$10M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021540"/>
                  </a:ext>
                </a:extLst>
              </a:tr>
              <a:tr h="98205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Facility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Consolidate and centralize key services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Standardize equipment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Establish multiple qualified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$100M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$5M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5425424"/>
                  </a:ext>
                </a:extLst>
              </a:tr>
              <a:tr h="66099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Corporate services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Mitigate temp labor price risk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Lead RFPs and large renewals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$30M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$2M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088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419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0A41C-3709-5921-7500-617D374E3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410C55-CD6A-E8C1-890B-4EF20705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Transport: we will target $40 million impact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FD17BD-76AD-27E6-40B0-F5CADF83CB8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E08DC0-2F6B-0F2E-3C74-26601CEF7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236048"/>
              </p:ext>
            </p:extLst>
          </p:nvPr>
        </p:nvGraphicFramePr>
        <p:xfrm>
          <a:off x="1040273" y="1886673"/>
          <a:ext cx="10098361" cy="288996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836933782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2569915798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737751067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833433973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914816491"/>
                    </a:ext>
                  </a:extLst>
                </a:gridCol>
              </a:tblGrid>
              <a:tr h="51396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Projects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Target end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Baseline spend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Annual savings or avoidance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99093"/>
                  </a:ext>
                </a:extLst>
              </a:tr>
              <a:tr h="856606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RFP to determine carriers for: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200" b="0" dirty="0">
                          <a:latin typeface="+mn-lt"/>
                        </a:rPr>
                        <a:t>Express and economy service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200" b="0" dirty="0">
                          <a:latin typeface="+mn-lt"/>
                        </a:rPr>
                        <a:t>Less than 1lb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200" b="0" dirty="0">
                          <a:latin typeface="+mn-lt"/>
                        </a:rPr>
                        <a:t>Other weight and service 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Jun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$250M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$40M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58036"/>
                  </a:ext>
                </a:extLst>
              </a:tr>
              <a:tr h="291247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Zone skipping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Dec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$250M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$5M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3752"/>
                  </a:ext>
                </a:extLst>
              </a:tr>
              <a:tr h="47970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Cross-border volume, mostly directed to group company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Jun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$20M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Nil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56410"/>
                  </a:ext>
                </a:extLst>
              </a:tr>
              <a:tr h="44933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Canada volume, mostly directed to group company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Jun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$20M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Nil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46073"/>
                  </a:ext>
                </a:extLst>
              </a:tr>
              <a:tr h="291247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Onboard vendors for drayage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Dec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+mn-lt"/>
                        </a:rPr>
                        <a:t>Nil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80011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49650A-D339-3038-B5A2-E79BF5FF9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2173"/>
              </p:ext>
            </p:extLst>
          </p:nvPr>
        </p:nvGraphicFramePr>
        <p:xfrm>
          <a:off x="1040273" y="4990834"/>
          <a:ext cx="5051851" cy="1097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2073205979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667024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Quarterly business reviews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063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Arial Nova" panose="020B0504020202020204" pitchFamily="34" charset="0"/>
                        </a:rPr>
                        <a:t>Carrier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Jul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684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Arial Nova" panose="020B0504020202020204" pitchFamily="34" charset="0"/>
                        </a:rPr>
                        <a:t>Carrier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Jul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20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Arial Nova" panose="020B0504020202020204" pitchFamily="34" charset="0"/>
                        </a:rPr>
                        <a:t>Carrier 3</a:t>
                      </a:r>
                      <a:endParaRPr lang="en-US" sz="1200" dirty="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Jul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735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96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5FB8F-ECC0-B644-FD86-099515A10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91678C-EE99-5EED-DDA6-0EA67A59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Technology: we will target $10 million impact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E5EC7E-1C18-49E8-C718-D04C71D677F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569134-CADB-A12C-9DB4-F092D89C4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884386"/>
              </p:ext>
            </p:extLst>
          </p:nvPr>
        </p:nvGraphicFramePr>
        <p:xfrm>
          <a:off x="1040273" y="1886672"/>
          <a:ext cx="10098361" cy="286257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836933782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2569915798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737751067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833433973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914816491"/>
                    </a:ext>
                  </a:extLst>
                </a:gridCol>
              </a:tblGrid>
              <a:tr h="52671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Projects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Target end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Baseline spend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Annual savings or avoidance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99093"/>
                  </a:ext>
                </a:extLst>
              </a:tr>
              <a:tr h="46717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End-of-life scanner replacement RFQ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Dec 2025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Apr 2026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$4M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$2M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58036"/>
                  </a:ext>
                </a:extLst>
              </a:tr>
              <a:tr h="46717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Data center server refresh and firewall upgrade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$6M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$1M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3752"/>
                  </a:ext>
                </a:extLst>
              </a:tr>
              <a:tr h="467172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Project management software renewal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Nov 2025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Mar 2026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$800K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$200K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56410"/>
                  </a:ext>
                </a:extLst>
              </a:tr>
              <a:tr h="46717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Network security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May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$400K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$200K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46073"/>
                  </a:ext>
                </a:extLst>
              </a:tr>
              <a:tr h="46717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Customer analytics software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May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$3M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$100K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80011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B38B0F-FF41-2FEC-958B-B99269DD1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619776"/>
              </p:ext>
            </p:extLst>
          </p:nvPr>
        </p:nvGraphicFramePr>
        <p:xfrm>
          <a:off x="1040273" y="4990834"/>
          <a:ext cx="5051851" cy="1097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2073205979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667024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Quarterly business reviews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063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Arial Nova" panose="020B0504020202020204" pitchFamily="34" charset="0"/>
                        </a:rPr>
                        <a:t>Vendor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Apr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684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Vendor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Apr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20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Vendor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Apr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7354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0F2FEE0-7B60-D454-6E3C-6C344B198165}"/>
              </a:ext>
            </a:extLst>
          </p:cNvPr>
          <p:cNvSpPr/>
          <p:nvPr/>
        </p:nvSpPr>
        <p:spPr>
          <a:xfrm>
            <a:off x="6482589" y="5296941"/>
            <a:ext cx="4644469" cy="4850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200" dirty="0">
                <a:solidFill>
                  <a:sysClr val="windowText" lastClr="000000"/>
                </a:solidFill>
              </a:rPr>
              <a:t>Full list of renewals is managed separately in Excel in collaboration with finance and tech, and also used for CRC approvals</a:t>
            </a:r>
            <a:endParaRPr lang="en-US" sz="1200" dirty="0">
              <a:solidFill>
                <a:sysClr val="windowText" lastClr="000000"/>
              </a:solidFill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021853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037ED-BD1E-3A7B-9F34-8648FCEF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F633D7-D094-FA46-78E9-C59E13BCA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Facilities: we will target $5 million impact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FD3625-6FD1-17F9-2379-0430CF80386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D0E263-EE68-E437-D55A-423817CCE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849456"/>
              </p:ext>
            </p:extLst>
          </p:nvPr>
        </p:nvGraphicFramePr>
        <p:xfrm>
          <a:off x="1040273" y="1886671"/>
          <a:ext cx="10098361" cy="409743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836933782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2569915798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737751067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833433973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914816491"/>
                    </a:ext>
                  </a:extLst>
                </a:gridCol>
              </a:tblGrid>
              <a:tr h="671711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Projects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Target end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Baseline spend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Annual savings or avoidance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99093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Yard Management Services – Indy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Apr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$3.9M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$800k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58036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Security Services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$6.2M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$500k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3752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General Contractor T&amp;Cs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$2.9M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$500k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56410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Cleaning In-sourcing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$3.0M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$300k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46073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Uline &amp; Grainger e-catalogs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Apr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$2.7M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$150k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63951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Storage Solutions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Apr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$1.9M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$150k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9421070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Waste Management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$550k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$50k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2569597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Janitorial supplies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$400k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$20k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1749184"/>
                  </a:ext>
                </a:extLst>
              </a:tr>
              <a:tr h="380636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Pallets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Oct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$100k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$20k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8001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575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9E83-EE4C-85DD-999A-F3F0151CA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8FEAC6-D3D3-7587-6D7A-40DFC5EB1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Corporate services: we will target $2 million impact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A5A3A-B922-044F-83E6-7353E1CD0A3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A00C0A1-26F2-F398-F425-F5298CB53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133822"/>
              </p:ext>
            </p:extLst>
          </p:nvPr>
        </p:nvGraphicFramePr>
        <p:xfrm>
          <a:off x="1040273" y="1886671"/>
          <a:ext cx="10098361" cy="29400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836933782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2569915798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737751067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833433973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914816491"/>
                    </a:ext>
                  </a:extLst>
                </a:gridCol>
              </a:tblGrid>
              <a:tr h="461087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Projects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Target end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Baseline spend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Annual savings or avoidance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99093"/>
                  </a:ext>
                </a:extLst>
              </a:tr>
              <a:tr h="768479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Contingent Labor </a:t>
                      </a:r>
                      <a:r>
                        <a:rPr lang="en-US" sz="1200" b="0" dirty="0" err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RfQ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Feb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$20M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$2M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58036"/>
                  </a:ext>
                </a:extLst>
              </a:tr>
              <a:tr h="27181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Payroll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Nov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Jan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$800K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$200K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3752"/>
                  </a:ext>
                </a:extLst>
              </a:tr>
              <a:tr h="4303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Time &amp; Attendance RFP &amp; ADP Renewal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Nov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Mar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$450K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$100K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56410"/>
                  </a:ext>
                </a:extLst>
              </a:tr>
              <a:tr h="271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Labor Management System RFP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strike="noStrike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Apr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strike="noStrike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Jul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strike="noStrike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$100K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46073"/>
                  </a:ext>
                </a:extLst>
              </a:tr>
              <a:tr h="2718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Blackline Renewal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Sep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Dec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$309K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$50K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8001126"/>
                  </a:ext>
                </a:extLst>
              </a:tr>
              <a:tr h="453030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Material Handling Equipment Validation</a:t>
                      </a:r>
                      <a:b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</a:b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(Conveyor belts, sorters &amp; racking)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Mar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Sep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TBD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78866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4802AA-202A-5230-600F-9B08093A9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809008"/>
              </p:ext>
            </p:extLst>
          </p:nvPr>
        </p:nvGraphicFramePr>
        <p:xfrm>
          <a:off x="1040273" y="4990834"/>
          <a:ext cx="5051851" cy="1097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69681">
                  <a:extLst>
                    <a:ext uri="{9D8B030D-6E8A-4147-A177-3AD203B41FA5}">
                      <a16:colId xmlns:a16="http://schemas.microsoft.com/office/drawing/2014/main" val="2073205979"/>
                    </a:ext>
                  </a:extLst>
                </a:gridCol>
                <a:gridCol w="1682170">
                  <a:extLst>
                    <a:ext uri="{9D8B030D-6E8A-4147-A177-3AD203B41FA5}">
                      <a16:colId xmlns:a16="http://schemas.microsoft.com/office/drawing/2014/main" val="1667024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Quarterly business reviews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Start date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063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Arial Nova" panose="020B0504020202020204" pitchFamily="34" charset="0"/>
                        </a:rPr>
                        <a:t>Temp agency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Jan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684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Temp agency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Jan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20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Temp agency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Jan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735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34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7F85-B014-E54D-AC82-A789515E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7" name="Picture Placeholder 6" descr="White Darts">
            <a:extLst>
              <a:ext uri="{FF2B5EF4-FFF2-40B4-BE49-F238E27FC236}">
                <a16:creationId xmlns:a16="http://schemas.microsoft.com/office/drawing/2014/main" id="{8A7A839A-FCAC-2F45-B138-DD0DC7C61F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9102BEEE-93DA-FD4B-FB86-773BFBB9CDDE}"/>
              </a:ext>
            </a:extLst>
          </p:cNvPr>
          <p:cNvSpPr txBox="1">
            <a:spLocks/>
          </p:cNvSpPr>
          <p:nvPr/>
        </p:nvSpPr>
        <p:spPr>
          <a:xfrm>
            <a:off x="7315200" y="6111433"/>
            <a:ext cx="3811858" cy="3637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solidFill>
                  <a:schemeClr val="bg1"/>
                </a:solidFill>
              </a:rPr>
              <a:t>procurement simplified</a:t>
            </a:r>
            <a:r>
              <a:rPr lang="en-US" sz="1200" dirty="0">
                <a:solidFill>
                  <a:schemeClr val="bg1"/>
                </a:solidFill>
              </a:rPr>
              <a:t>		April 2026</a:t>
            </a:r>
          </a:p>
        </p:txBody>
      </p:sp>
    </p:spTree>
    <p:extLst>
      <p:ext uri="{BB962C8B-B14F-4D97-AF65-F5344CB8AC3E}">
        <p14:creationId xmlns:p14="http://schemas.microsoft.com/office/powerpoint/2010/main" val="174323564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" id="{44541DF4-21D6-4F7A-B904-007D7865A971}" vid="{47A233BE-44D9-439C-9A9E-AF9EA0822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1B53F0-FE0E-4C4C-84FF-93580062270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9D363B3-DC66-45B9-8B2A-DA220F5DD1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49A8C3-21EC-4C35-871F-CCC7148089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620</Words>
  <Application>Microsoft Macintosh PowerPoint</Application>
  <PresentationFormat>Widescreen</PresentationFormat>
  <Paragraphs>213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Nova</vt:lpstr>
      <vt:lpstr>Calibri</vt:lpstr>
      <vt:lpstr>Poppins</vt:lpstr>
      <vt:lpstr>Wingdings</vt:lpstr>
      <vt:lpstr>Theme1</vt:lpstr>
      <vt:lpstr>Category plans</vt:lpstr>
      <vt:lpstr>We will target in-year cost savings and cost avoidance of $5 million</vt:lpstr>
      <vt:lpstr>Transport: we will target $40 million impact</vt:lpstr>
      <vt:lpstr>Technology: we will target $10 million impact</vt:lpstr>
      <vt:lpstr>Facilities: we will target $5 million impact</vt:lpstr>
      <vt:lpstr>Corporate services: we will target $2 million impact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Agha Ali Raza</cp:lastModifiedBy>
  <cp:revision>22</cp:revision>
  <dcterms:created xsi:type="dcterms:W3CDTF">2026-04-19T16:54:03Z</dcterms:created>
  <dcterms:modified xsi:type="dcterms:W3CDTF">2026-04-21T00:13:56Z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